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66" r:id="rId3"/>
  </p:sldMasterIdLst>
  <p:notesMasterIdLst>
    <p:notesMasterId r:id="rId33"/>
  </p:notesMasterIdLst>
  <p:handoutMasterIdLst>
    <p:handoutMasterId r:id="rId34"/>
  </p:handoutMasterIdLst>
  <p:sldIdLst>
    <p:sldId id="256" r:id="rId4"/>
    <p:sldId id="283" r:id="rId5"/>
    <p:sldId id="266" r:id="rId6"/>
    <p:sldId id="282" r:id="rId7"/>
    <p:sldId id="299" r:id="rId8"/>
    <p:sldId id="285" r:id="rId9"/>
    <p:sldId id="277" r:id="rId10"/>
    <p:sldId id="300" r:id="rId11"/>
    <p:sldId id="272" r:id="rId12"/>
    <p:sldId id="273" r:id="rId13"/>
    <p:sldId id="274" r:id="rId14"/>
    <p:sldId id="275" r:id="rId15"/>
    <p:sldId id="276" r:id="rId16"/>
    <p:sldId id="280" r:id="rId17"/>
    <p:sldId id="284" r:id="rId18"/>
    <p:sldId id="279" r:id="rId19"/>
    <p:sldId id="298" r:id="rId20"/>
    <p:sldId id="286" r:id="rId21"/>
    <p:sldId id="287" r:id="rId22"/>
    <p:sldId id="288" r:id="rId23"/>
    <p:sldId id="291" r:id="rId24"/>
    <p:sldId id="289" r:id="rId25"/>
    <p:sldId id="292" r:id="rId26"/>
    <p:sldId id="296" r:id="rId27"/>
    <p:sldId id="293" r:id="rId28"/>
    <p:sldId id="294" r:id="rId29"/>
    <p:sldId id="295" r:id="rId30"/>
    <p:sldId id="301" r:id="rId31"/>
    <p:sldId id="302" r:id="rId32"/>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4" autoAdjust="0"/>
    <p:restoredTop sz="94659"/>
  </p:normalViewPr>
  <p:slideViewPr>
    <p:cSldViewPr snapToGrid="0" snapToObjects="1">
      <p:cViewPr varScale="1">
        <p:scale>
          <a:sx n="132" d="100"/>
          <a:sy n="132" d="100"/>
        </p:scale>
        <p:origin x="648" y="126"/>
      </p:cViewPr>
      <p:guideLst>
        <p:guide orient="horz" pos="395"/>
        <p:guide pos="2880"/>
      </p:guideLst>
    </p:cSldViewPr>
  </p:slideViewPr>
  <p:notesTextViewPr>
    <p:cViewPr>
      <p:scale>
        <a:sx n="100" d="100"/>
        <a:sy n="100" d="100"/>
      </p:scale>
      <p:origin x="0" y="0"/>
    </p:cViewPr>
  </p:notesTextViewPr>
  <p:notesViewPr>
    <p:cSldViewPr snapToGrid="0" snapToObjects="1">
      <p:cViewPr varScale="1">
        <p:scale>
          <a:sx n="76" d="100"/>
          <a:sy n="76" d="100"/>
        </p:scale>
        <p:origin x="277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xmlns="" id="{07975364-8465-E24D-9D6A-64C5A12784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xmlns="" id="{9D2A717B-D242-CC4F-891D-64EEDB595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0ABA56-7BB3-AD4C-80BA-BC6E935104D6}" type="datetimeFigureOut">
              <a:rPr lang="de-DE" smtClean="0"/>
              <a:t>02.07.2019</a:t>
            </a:fld>
            <a:endParaRPr lang="de-DE"/>
          </a:p>
        </p:txBody>
      </p:sp>
      <p:sp>
        <p:nvSpPr>
          <p:cNvPr id="4" name="Fußzeilenplatzhalter 3">
            <a:extLst>
              <a:ext uri="{FF2B5EF4-FFF2-40B4-BE49-F238E27FC236}">
                <a16:creationId xmlns:a16="http://schemas.microsoft.com/office/drawing/2014/main" xmlns="" id="{A9925608-079A-B64E-BD30-6979022144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xmlns="" id="{F5F20ADB-0CF3-8949-9EBA-B88586472A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5965CE-AB2B-D44B-807D-954A68A4FB1C}" type="slidenum">
              <a:rPr lang="de-DE" smtClean="0"/>
              <a:t>‹Nr.›</a:t>
            </a:fld>
            <a:endParaRPr lang="de-DE"/>
          </a:p>
        </p:txBody>
      </p:sp>
    </p:spTree>
    <p:extLst>
      <p:ext uri="{BB962C8B-B14F-4D97-AF65-F5344CB8AC3E}">
        <p14:creationId xmlns:p14="http://schemas.microsoft.com/office/powerpoint/2010/main" val="2273581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B9B3A3-49F5-9B43-B1E5-808BAC2AC870}" type="datetimeFigureOut">
              <a:rPr lang="de-DE" smtClean="0"/>
              <a:t>02.07.2019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9855A-3AB8-1E41-B0D5-44D9ADDD25D2}" type="slidenum">
              <a:rPr lang="de-DE" smtClean="0"/>
              <a:t>‹Nr.›</a:t>
            </a:fld>
            <a:endParaRPr lang="de-DE"/>
          </a:p>
        </p:txBody>
      </p:sp>
    </p:spTree>
    <p:extLst>
      <p:ext uri="{BB962C8B-B14F-4D97-AF65-F5344CB8AC3E}">
        <p14:creationId xmlns:p14="http://schemas.microsoft.com/office/powerpoint/2010/main" val="222767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7929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6" name="Inhaltsplatzhalter 8">
            <a:extLst>
              <a:ext uri="{FF2B5EF4-FFF2-40B4-BE49-F238E27FC236}">
                <a16:creationId xmlns:a16="http://schemas.microsoft.com/office/drawing/2014/main" xmlns="" id="{5484853D-7637-3A4B-9CCE-752952AB90CF}"/>
              </a:ext>
            </a:extLst>
          </p:cNvPr>
          <p:cNvSpPr>
            <a:spLocks noGrp="1"/>
          </p:cNvSpPr>
          <p:nvPr>
            <p:ph sz="quarter" idx="10" hasCustomPrompt="1"/>
          </p:nvPr>
        </p:nvSpPr>
        <p:spPr>
          <a:xfrm>
            <a:off x="510438" y="1655596"/>
            <a:ext cx="8208261" cy="369332"/>
          </a:xfrm>
          <a:prstGeom prst="rect">
            <a:avLst/>
          </a:prstGeom>
        </p:spPr>
        <p:txBody>
          <a:bodyPr wrap="square" lIns="0" tIns="0" rIns="0" bIns="0">
            <a:spAutoFit/>
          </a:bodyPr>
          <a:lstStyle>
            <a:lvl1pPr marL="0" indent="0">
              <a:buNone/>
              <a:defRPr sz="2400" b="1">
                <a:latin typeface="Arial" panose="020B0604020202020204" pitchFamily="34" charset="0"/>
                <a:cs typeface="Arial" panose="020B0604020202020204" pitchFamily="34" charset="0"/>
              </a:defRPr>
            </a:lvl1pPr>
          </a:lstStyle>
          <a:p>
            <a:r>
              <a:rPr lang="de-DE" dirty="0" err="1"/>
              <a:t>Kapiteltrenner</a:t>
            </a:r>
            <a:endParaRPr lang="de-DE" dirty="0"/>
          </a:p>
        </p:txBody>
      </p:sp>
      <p:sp>
        <p:nvSpPr>
          <p:cNvPr id="7" name="Inhaltsplatzhalter 8">
            <a:extLst>
              <a:ext uri="{FF2B5EF4-FFF2-40B4-BE49-F238E27FC236}">
                <a16:creationId xmlns:a16="http://schemas.microsoft.com/office/drawing/2014/main" xmlns="" id="{3BA7B71B-122D-124B-ABE8-04BE9FDFB57A}"/>
              </a:ext>
            </a:extLst>
          </p:cNvPr>
          <p:cNvSpPr>
            <a:spLocks noGrp="1"/>
          </p:cNvSpPr>
          <p:nvPr>
            <p:ph sz="quarter" idx="11" hasCustomPrompt="1"/>
          </p:nvPr>
        </p:nvSpPr>
        <p:spPr>
          <a:xfrm>
            <a:off x="510438" y="2080327"/>
            <a:ext cx="8208261" cy="246221"/>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i="0">
                <a:solidFill>
                  <a:schemeClr val="accent3"/>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de-DE" sz="1600" b="0" dirty="0">
                <a:solidFill>
                  <a:srgbClr val="008843"/>
                </a:solidFill>
                <a:latin typeface="Arial" charset="0"/>
                <a:ea typeface="MS PGothic" charset="0"/>
              </a:rPr>
              <a:t>Kapitel Subheadline</a:t>
            </a:r>
            <a:endParaRPr lang="de-DE" dirty="0"/>
          </a:p>
        </p:txBody>
      </p:sp>
      <p:sp>
        <p:nvSpPr>
          <p:cNvPr id="8" name="Fußzeilenplatzhalter 1">
            <a:extLst>
              <a:ext uri="{FF2B5EF4-FFF2-40B4-BE49-F238E27FC236}">
                <a16:creationId xmlns:a16="http://schemas.microsoft.com/office/drawing/2014/main" xmlns="" id="{F5692030-4749-8D43-B2D5-082DB4B53109}"/>
              </a:ext>
            </a:extLst>
          </p:cNvPr>
          <p:cNvSpPr>
            <a:spLocks noGrp="1"/>
          </p:cNvSpPr>
          <p:nvPr>
            <p:ph type="ftr" sz="quarter" idx="3"/>
          </p:nvPr>
        </p:nvSpPr>
        <p:spPr>
          <a:xfrm>
            <a:off x="467834" y="4767263"/>
            <a:ext cx="3338622" cy="274637"/>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US">
                <a:solidFill>
                  <a:srgbClr val="FFFFFF"/>
                </a:solidFill>
                <a:latin typeface="Arial"/>
                <a:cs typeface="Arial"/>
              </a:rPr>
              <a:t>Farm Facts GmbH, Abteilung, Verfasser</a:t>
            </a:r>
            <a:endParaRPr lang="en-US" dirty="0">
              <a:solidFill>
                <a:srgbClr val="FFFFFF"/>
              </a:solidFill>
              <a:latin typeface="Arial"/>
              <a:cs typeface="Arial"/>
            </a:endParaRPr>
          </a:p>
        </p:txBody>
      </p:sp>
    </p:spTree>
    <p:extLst>
      <p:ext uri="{BB962C8B-B14F-4D97-AF65-F5344CB8AC3E}">
        <p14:creationId xmlns:p14="http://schemas.microsoft.com/office/powerpoint/2010/main" val="4203585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4" name="Inhaltsplatzhalter 8">
            <a:extLst>
              <a:ext uri="{FF2B5EF4-FFF2-40B4-BE49-F238E27FC236}">
                <a16:creationId xmlns:a16="http://schemas.microsoft.com/office/drawing/2014/main" xmlns="" id="{46C162B7-001E-F34A-A59C-08F28281A3E0}"/>
              </a:ext>
            </a:extLst>
          </p:cNvPr>
          <p:cNvSpPr>
            <a:spLocks noGrp="1"/>
          </p:cNvSpPr>
          <p:nvPr>
            <p:ph sz="quarter" idx="10" hasCustomPrompt="1"/>
          </p:nvPr>
        </p:nvSpPr>
        <p:spPr>
          <a:xfrm>
            <a:off x="439554" y="1072379"/>
            <a:ext cx="8208259" cy="369332"/>
          </a:xfrm>
          <a:prstGeom prst="rect">
            <a:avLst/>
          </a:prstGeom>
        </p:spPr>
        <p:txBody>
          <a:bodyPr wrap="square" lIns="0" tIns="0" rIns="0" bIns="0">
            <a:spAutoFit/>
          </a:bodyPr>
          <a:lstStyle>
            <a:lvl1pPr marL="0" indent="0">
              <a:buNone/>
              <a:defRPr sz="2400" b="1">
                <a:latin typeface="Arial" panose="020B0604020202020204" pitchFamily="34" charset="0"/>
                <a:cs typeface="Arial" panose="020B0604020202020204" pitchFamily="34" charset="0"/>
              </a:defRPr>
            </a:lvl1pPr>
            <a:lvl2pPr>
              <a:defRPr/>
            </a:lvl2pPr>
          </a:lstStyle>
          <a:p>
            <a:pPr marL="0" lvl="1" indent="0">
              <a:spcAft>
                <a:spcPct val="0"/>
              </a:spcAft>
              <a:buFont typeface="Arial" charset="0"/>
              <a:buNone/>
              <a:defRPr/>
            </a:pPr>
            <a:r>
              <a:rPr lang="de-DE" sz="2400" b="1" dirty="0">
                <a:solidFill>
                  <a:srgbClr val="000000"/>
                </a:solidFill>
                <a:latin typeface="Arial" charset="0"/>
                <a:ea typeface="MS PGothic" charset="0"/>
              </a:rPr>
              <a:t>Hier steht eine Headline.</a:t>
            </a:r>
          </a:p>
        </p:txBody>
      </p:sp>
      <p:sp>
        <p:nvSpPr>
          <p:cNvPr id="5" name="Inhaltsplatzhalter 8">
            <a:extLst>
              <a:ext uri="{FF2B5EF4-FFF2-40B4-BE49-F238E27FC236}">
                <a16:creationId xmlns:a16="http://schemas.microsoft.com/office/drawing/2014/main" xmlns="" id="{515DDE7C-ACB0-1C4C-A6D1-AB0DB4791F30}"/>
              </a:ext>
            </a:extLst>
          </p:cNvPr>
          <p:cNvSpPr>
            <a:spLocks noGrp="1"/>
          </p:cNvSpPr>
          <p:nvPr>
            <p:ph sz="quarter" idx="11" hasCustomPrompt="1"/>
          </p:nvPr>
        </p:nvSpPr>
        <p:spPr>
          <a:xfrm>
            <a:off x="439554" y="1497110"/>
            <a:ext cx="8208259" cy="268279"/>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a:latin typeface="Arial" panose="020B0604020202020204" pitchFamily="34" charset="0"/>
                <a:cs typeface="Arial" panose="020B0604020202020204" pitchFamily="34" charset="0"/>
              </a:defRPr>
            </a:lvl1pPr>
            <a:lvl2pPr>
              <a:defRPr b="0">
                <a:solidFill>
                  <a:schemeClr val="accent3"/>
                </a:solidFill>
              </a:defRPr>
            </a:lvl2pPr>
          </a:lstStyle>
          <a:p>
            <a:pPr marL="0" lvl="1" indent="0">
              <a:lnSpc>
                <a:spcPct val="120000"/>
              </a:lnSpc>
              <a:spcAft>
                <a:spcPct val="0"/>
              </a:spcAft>
              <a:buFont typeface="Arial" charset="0"/>
              <a:buNone/>
              <a:defRPr/>
            </a:pPr>
            <a:r>
              <a:rPr lang="de-DE" sz="1600" dirty="0">
                <a:solidFill>
                  <a:srgbClr val="008843"/>
                </a:solidFill>
                <a:latin typeface="Arial" charset="0"/>
                <a:ea typeface="MS PGothic" charset="0"/>
              </a:rPr>
              <a:t>Unterseite Subheadline</a:t>
            </a:r>
          </a:p>
        </p:txBody>
      </p:sp>
      <p:sp>
        <p:nvSpPr>
          <p:cNvPr id="6" name="Inhaltsplatzhalter 5">
            <a:extLst>
              <a:ext uri="{FF2B5EF4-FFF2-40B4-BE49-F238E27FC236}">
                <a16:creationId xmlns:a16="http://schemas.microsoft.com/office/drawing/2014/main" xmlns="" id="{4C753FD0-ED5D-8446-A19A-F71CE3848722}"/>
              </a:ext>
            </a:extLst>
          </p:cNvPr>
          <p:cNvSpPr>
            <a:spLocks noGrp="1"/>
          </p:cNvSpPr>
          <p:nvPr>
            <p:ph sz="quarter" idx="12" hasCustomPrompt="1"/>
          </p:nvPr>
        </p:nvSpPr>
        <p:spPr>
          <a:xfrm>
            <a:off x="439738" y="2062715"/>
            <a:ext cx="8207375" cy="2374347"/>
          </a:xfrm>
          <a:prstGeom prst="rect">
            <a:avLst/>
          </a:prstGeom>
        </p:spPr>
        <p:txBody>
          <a:bodyPr lIns="0" tIns="0" rIns="0" bIns="0"/>
          <a:lstStyle>
            <a:lvl1pPr eaLnBrk="1" hangingPunct="1">
              <a:lnSpc>
                <a:spcPct val="120000"/>
              </a:lnSpc>
              <a:spcBef>
                <a:spcPct val="20000"/>
              </a:spcBef>
              <a:buFont typeface="Arial" charset="0"/>
              <a:buAutoNum type="arabicPeriod"/>
              <a:defRPr sz="1200">
                <a:latin typeface="Arial" panose="020B0604020202020204" pitchFamily="34" charset="0"/>
                <a:cs typeface="Arial" panose="020B0604020202020204" pitchFamily="34" charset="0"/>
              </a:defRPr>
            </a:lvl1pPr>
          </a:lstStyle>
          <a:p>
            <a:pPr eaLnBrk="1" hangingPunct="1">
              <a:lnSpc>
                <a:spcPct val="120000"/>
              </a:lnSpc>
              <a:spcBef>
                <a:spcPct val="20000"/>
              </a:spcBef>
              <a:buFont typeface="Arial" charset="0"/>
              <a:buAutoNum type="arabicPeriod"/>
            </a:pPr>
            <a:r>
              <a:rPr lang="de-DE" sz="1200" dirty="0"/>
              <a:t> Inhaltspunkt</a:t>
            </a:r>
          </a:p>
          <a:p>
            <a:pPr eaLnBrk="1" hangingPunct="1">
              <a:lnSpc>
                <a:spcPct val="120000"/>
              </a:lnSpc>
              <a:spcBef>
                <a:spcPct val="20000"/>
              </a:spcBef>
              <a:buFont typeface="Arial" charset="0"/>
              <a:buAutoNum type="arabicPeriod"/>
            </a:pPr>
            <a:r>
              <a:rPr lang="de-DE" sz="1200" dirty="0"/>
              <a:t> Inhaltspunkt</a:t>
            </a:r>
          </a:p>
          <a:p>
            <a:pPr eaLnBrk="1" hangingPunct="1">
              <a:lnSpc>
                <a:spcPct val="120000"/>
              </a:lnSpc>
              <a:spcBef>
                <a:spcPct val="20000"/>
              </a:spcBef>
              <a:buFont typeface="Arial" charset="0"/>
              <a:buAutoNum type="arabicPeriod"/>
            </a:pPr>
            <a:r>
              <a:rPr lang="de-DE" sz="1200" dirty="0"/>
              <a:t> Inhaltspunkt</a:t>
            </a:r>
          </a:p>
        </p:txBody>
      </p:sp>
      <p:sp>
        <p:nvSpPr>
          <p:cNvPr id="7" name="Fußzeilenplatzhalter 1">
            <a:extLst>
              <a:ext uri="{FF2B5EF4-FFF2-40B4-BE49-F238E27FC236}">
                <a16:creationId xmlns:a16="http://schemas.microsoft.com/office/drawing/2014/main" xmlns="" id="{EE73C20C-4697-0F46-AAE6-9453E5F7B3B5}"/>
              </a:ext>
            </a:extLst>
          </p:cNvPr>
          <p:cNvSpPr>
            <a:spLocks noGrp="1"/>
          </p:cNvSpPr>
          <p:nvPr>
            <p:ph type="ftr" sz="quarter" idx="3"/>
          </p:nvPr>
        </p:nvSpPr>
        <p:spPr>
          <a:xfrm>
            <a:off x="467834" y="4767263"/>
            <a:ext cx="3338622" cy="274637"/>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US">
                <a:solidFill>
                  <a:srgbClr val="FFFFFF"/>
                </a:solidFill>
                <a:latin typeface="Arial"/>
                <a:cs typeface="Arial"/>
              </a:rPr>
              <a:t>Farm Facts GmbH, Abteilung, Verfasser</a:t>
            </a:r>
            <a:endParaRPr lang="en-US" dirty="0">
              <a:solidFill>
                <a:srgbClr val="FFFFFF"/>
              </a:solidFill>
              <a:latin typeface="Arial"/>
              <a:cs typeface="Arial"/>
            </a:endParaRPr>
          </a:p>
        </p:txBody>
      </p:sp>
    </p:spTree>
    <p:extLst>
      <p:ext uri="{BB962C8B-B14F-4D97-AF65-F5344CB8AC3E}">
        <p14:creationId xmlns:p14="http://schemas.microsoft.com/office/powerpoint/2010/main" val="944529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mit Aufzählung">
    <p:spTree>
      <p:nvGrpSpPr>
        <p:cNvPr id="1" name=""/>
        <p:cNvGrpSpPr/>
        <p:nvPr/>
      </p:nvGrpSpPr>
      <p:grpSpPr>
        <a:xfrm>
          <a:off x="0" y="0"/>
          <a:ext cx="0" cy="0"/>
          <a:chOff x="0" y="0"/>
          <a:chExt cx="0" cy="0"/>
        </a:xfrm>
      </p:grpSpPr>
      <p:sp>
        <p:nvSpPr>
          <p:cNvPr id="2" name="Inhaltsplatzhalter 8">
            <a:extLst>
              <a:ext uri="{FF2B5EF4-FFF2-40B4-BE49-F238E27FC236}">
                <a16:creationId xmlns:a16="http://schemas.microsoft.com/office/drawing/2014/main" xmlns="" id="{380889B1-A819-D548-938D-7B12F425712C}"/>
              </a:ext>
            </a:extLst>
          </p:cNvPr>
          <p:cNvSpPr>
            <a:spLocks noGrp="1"/>
          </p:cNvSpPr>
          <p:nvPr>
            <p:ph sz="quarter" idx="10" hasCustomPrompt="1"/>
          </p:nvPr>
        </p:nvSpPr>
        <p:spPr>
          <a:xfrm>
            <a:off x="439554" y="1072379"/>
            <a:ext cx="8208259" cy="369332"/>
          </a:xfrm>
          <a:prstGeom prst="rect">
            <a:avLst/>
          </a:prstGeom>
        </p:spPr>
        <p:txBody>
          <a:bodyPr wrap="square" lIns="0" tIns="0" rIns="0" bIns="0">
            <a:spAutoFit/>
          </a:bodyPr>
          <a:lstStyle>
            <a:lvl1pPr marL="0" indent="0">
              <a:buNone/>
              <a:defRPr sz="2400" b="1">
                <a:latin typeface="Arial" panose="020B0604020202020204" pitchFamily="34" charset="0"/>
                <a:cs typeface="Arial" panose="020B0604020202020204" pitchFamily="34" charset="0"/>
              </a:defRPr>
            </a:lvl1pPr>
            <a:lvl2pPr>
              <a:defRPr/>
            </a:lvl2pPr>
          </a:lstStyle>
          <a:p>
            <a:pPr marL="0" lvl="1" indent="0">
              <a:spcAft>
                <a:spcPct val="0"/>
              </a:spcAft>
              <a:buFont typeface="Arial" charset="0"/>
              <a:buNone/>
              <a:defRPr/>
            </a:pPr>
            <a:r>
              <a:rPr lang="de-DE" sz="2400" b="1" dirty="0">
                <a:solidFill>
                  <a:srgbClr val="000000"/>
                </a:solidFill>
                <a:latin typeface="Arial" charset="0"/>
                <a:ea typeface="MS PGothic" charset="0"/>
              </a:rPr>
              <a:t>Hier steht eine Headline.</a:t>
            </a:r>
          </a:p>
        </p:txBody>
      </p:sp>
      <p:sp>
        <p:nvSpPr>
          <p:cNvPr id="3" name="Inhaltsplatzhalter 8">
            <a:extLst>
              <a:ext uri="{FF2B5EF4-FFF2-40B4-BE49-F238E27FC236}">
                <a16:creationId xmlns:a16="http://schemas.microsoft.com/office/drawing/2014/main" xmlns="" id="{23A00B24-6591-AC41-B40E-5550766F823B}"/>
              </a:ext>
            </a:extLst>
          </p:cNvPr>
          <p:cNvSpPr>
            <a:spLocks noGrp="1"/>
          </p:cNvSpPr>
          <p:nvPr>
            <p:ph sz="quarter" idx="11" hasCustomPrompt="1"/>
          </p:nvPr>
        </p:nvSpPr>
        <p:spPr>
          <a:xfrm>
            <a:off x="439554" y="1497110"/>
            <a:ext cx="8208259" cy="268279"/>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a:latin typeface="Arial" panose="020B0604020202020204" pitchFamily="34" charset="0"/>
                <a:cs typeface="Arial" panose="020B0604020202020204" pitchFamily="34" charset="0"/>
              </a:defRPr>
            </a:lvl1pPr>
            <a:lvl2pPr>
              <a:defRPr b="0">
                <a:solidFill>
                  <a:schemeClr val="accent1"/>
                </a:solidFill>
              </a:defRPr>
            </a:lvl2pPr>
          </a:lstStyle>
          <a:p>
            <a:pPr marL="0" lvl="1" indent="0">
              <a:lnSpc>
                <a:spcPct val="120000"/>
              </a:lnSpc>
              <a:spcAft>
                <a:spcPct val="0"/>
              </a:spcAft>
              <a:buFont typeface="Arial" charset="0"/>
              <a:buNone/>
              <a:defRPr/>
            </a:pPr>
            <a:r>
              <a:rPr lang="de-DE" sz="1600" dirty="0">
                <a:solidFill>
                  <a:srgbClr val="008843"/>
                </a:solidFill>
                <a:latin typeface="Arial" charset="0"/>
                <a:ea typeface="MS PGothic" charset="0"/>
              </a:rPr>
              <a:t>Unterseite Subheadline</a:t>
            </a:r>
          </a:p>
        </p:txBody>
      </p:sp>
      <p:sp>
        <p:nvSpPr>
          <p:cNvPr id="4" name="Inhaltsplatzhalter 5">
            <a:extLst>
              <a:ext uri="{FF2B5EF4-FFF2-40B4-BE49-F238E27FC236}">
                <a16:creationId xmlns:a16="http://schemas.microsoft.com/office/drawing/2014/main" xmlns="" id="{11621A05-AED0-4D4C-865D-FEE82CE6BAF9}"/>
              </a:ext>
            </a:extLst>
          </p:cNvPr>
          <p:cNvSpPr>
            <a:spLocks noGrp="1"/>
          </p:cNvSpPr>
          <p:nvPr>
            <p:ph sz="quarter" idx="12" hasCustomPrompt="1"/>
          </p:nvPr>
        </p:nvSpPr>
        <p:spPr>
          <a:xfrm>
            <a:off x="439738" y="2062715"/>
            <a:ext cx="8207375" cy="2374347"/>
          </a:xfrm>
          <a:prstGeom prst="rect">
            <a:avLst/>
          </a:prstGeom>
        </p:spPr>
        <p:txBody>
          <a:bodyPr lIns="0" tIns="0" rIns="0" bIns="0"/>
          <a:lstStyle>
            <a:lvl1pPr marL="0" indent="-176400" eaLnBrk="1" hangingPunct="1">
              <a:lnSpc>
                <a:spcPct val="110000"/>
              </a:lnSpc>
              <a:spcBef>
                <a:spcPct val="20000"/>
              </a:spcBef>
              <a:spcAft>
                <a:spcPts val="500"/>
              </a:spcAft>
              <a:buFont typeface="Wingdings" charset="2"/>
              <a:buChar char="§"/>
              <a:defRPr sz="1200">
                <a:latin typeface="Arial" panose="020B0604020202020204" pitchFamily="34" charset="0"/>
                <a:cs typeface="Arial" panose="020B0604020202020204" pitchFamily="34" charset="0"/>
              </a:defRPr>
            </a:lvl1pPr>
          </a:lstStyle>
          <a:p>
            <a:pPr marL="0" indent="0">
              <a:lnSpc>
                <a:spcPct val="120000"/>
              </a:lnSpc>
              <a:buFont typeface="Arial"/>
              <a:buNone/>
              <a:defRPr/>
            </a:pPr>
            <a:r>
              <a:rPr lang="de-DE" sz="1200" dirty="0">
                <a:solidFill>
                  <a:srgbClr val="000000"/>
                </a:solidFill>
                <a:latin typeface="Arial"/>
                <a:cs typeface="Arial"/>
              </a:rPr>
              <a:t>Bus </a:t>
            </a:r>
            <a:r>
              <a:rPr lang="de-DE" sz="1200" dirty="0" err="1">
                <a:solidFill>
                  <a:srgbClr val="000000"/>
                </a:solidFill>
                <a:latin typeface="Arial"/>
                <a:cs typeface="Arial"/>
              </a:rPr>
              <a:t>idunt</a:t>
            </a:r>
            <a:r>
              <a:rPr lang="de-DE" sz="1200" dirty="0">
                <a:solidFill>
                  <a:srgbClr val="000000"/>
                </a:solidFill>
                <a:latin typeface="Arial"/>
                <a:cs typeface="Arial"/>
              </a:rPr>
              <a:t>. </a:t>
            </a:r>
            <a:r>
              <a:rPr lang="de-DE" sz="1200" dirty="0" err="1">
                <a:solidFill>
                  <a:srgbClr val="000000"/>
                </a:solidFill>
                <a:latin typeface="Arial"/>
                <a:cs typeface="Arial"/>
              </a:rPr>
              <a:t>Accus</a:t>
            </a:r>
            <a:r>
              <a:rPr lang="de-DE" sz="1200" dirty="0">
                <a:solidFill>
                  <a:srgbClr val="000000"/>
                </a:solidFill>
                <a:latin typeface="Arial"/>
                <a:cs typeface="Arial"/>
              </a:rPr>
              <a:t>. Mus nos </a:t>
            </a:r>
            <a:r>
              <a:rPr lang="de-DE" sz="1200" dirty="0" err="1">
                <a:solidFill>
                  <a:srgbClr val="000000"/>
                </a:solidFill>
                <a:latin typeface="Arial"/>
                <a:cs typeface="Arial"/>
              </a:rPr>
              <a:t>nihite</a:t>
            </a:r>
            <a:r>
              <a:rPr lang="de-DE" sz="1200" dirty="0">
                <a:solidFill>
                  <a:srgbClr val="000000"/>
                </a:solidFill>
                <a:latin typeface="Arial"/>
                <a:cs typeface="Arial"/>
              </a:rPr>
              <a:t> </a:t>
            </a:r>
            <a:r>
              <a:rPr lang="de-DE" sz="1200" dirty="0" err="1">
                <a:solidFill>
                  <a:srgbClr val="000000"/>
                </a:solidFill>
                <a:latin typeface="Arial"/>
                <a:cs typeface="Arial"/>
              </a:rPr>
              <a:t>expel</a:t>
            </a:r>
            <a:r>
              <a:rPr lang="de-DE" sz="1200" dirty="0">
                <a:solidFill>
                  <a:srgbClr val="000000"/>
                </a:solidFill>
                <a:latin typeface="Arial"/>
                <a:cs typeface="Arial"/>
              </a:rPr>
              <a:t> et </a:t>
            </a:r>
            <a:r>
              <a:rPr lang="de-DE" sz="1200" dirty="0" err="1">
                <a:solidFill>
                  <a:srgbClr val="000000"/>
                </a:solidFill>
                <a:latin typeface="Arial"/>
                <a:cs typeface="Arial"/>
              </a:rPr>
              <a:t>eari</a:t>
            </a:r>
            <a:r>
              <a:rPr lang="de-DE" sz="1200" dirty="0">
                <a:solidFill>
                  <a:srgbClr val="000000"/>
                </a:solidFill>
                <a:latin typeface="Arial"/>
                <a:cs typeface="Arial"/>
              </a:rPr>
              <a:t> </a:t>
            </a:r>
            <a:r>
              <a:rPr lang="de-DE" sz="1200" dirty="0" err="1">
                <a:solidFill>
                  <a:srgbClr val="000000"/>
                </a:solidFill>
                <a:latin typeface="Arial"/>
                <a:cs typeface="Arial"/>
              </a:rPr>
              <a:t>omnitiam</a:t>
            </a:r>
            <a:r>
              <a:rPr lang="de-DE" sz="1200" dirty="0">
                <a:solidFill>
                  <a:srgbClr val="000000"/>
                </a:solidFill>
                <a:latin typeface="Arial"/>
                <a:cs typeface="Arial"/>
              </a:rPr>
              <a:t> </a:t>
            </a:r>
            <a:r>
              <a:rPr lang="de-DE" sz="1200" dirty="0" err="1">
                <a:solidFill>
                  <a:srgbClr val="000000"/>
                </a:solidFill>
                <a:latin typeface="Arial"/>
                <a:cs typeface="Arial"/>
              </a:rPr>
              <a:t>nes</a:t>
            </a:r>
            <a:r>
              <a:rPr lang="de-DE" sz="1200" dirty="0">
                <a:solidFill>
                  <a:srgbClr val="000000"/>
                </a:solidFill>
                <a:latin typeface="Arial"/>
                <a:cs typeface="Arial"/>
              </a:rPr>
              <a:t> </a:t>
            </a:r>
            <a:r>
              <a:rPr lang="de-DE" sz="1200" dirty="0" err="1">
                <a:solidFill>
                  <a:srgbClr val="000000"/>
                </a:solidFill>
                <a:latin typeface="Arial"/>
                <a:cs typeface="Arial"/>
              </a:rPr>
              <a:t>dolo</a:t>
            </a:r>
            <a:r>
              <a:rPr lang="de-DE" sz="1200" dirty="0">
                <a:solidFill>
                  <a:srgbClr val="000000"/>
                </a:solidFill>
                <a:latin typeface="Arial"/>
                <a:cs typeface="Arial"/>
              </a:rPr>
              <a:t> </a:t>
            </a:r>
            <a:r>
              <a:rPr lang="de-DE" sz="1200" dirty="0" err="1">
                <a:solidFill>
                  <a:srgbClr val="000000"/>
                </a:solidFill>
                <a:latin typeface="Arial"/>
                <a:cs typeface="Arial"/>
              </a:rPr>
              <a:t>maios</a:t>
            </a:r>
            <a:r>
              <a:rPr lang="de-DE" sz="1200" dirty="0">
                <a:solidFill>
                  <a:srgbClr val="000000"/>
                </a:solidFill>
                <a:latin typeface="Arial"/>
                <a:cs typeface="Arial"/>
              </a:rPr>
              <a:t> </a:t>
            </a:r>
            <a:r>
              <a:rPr lang="de-DE" sz="1200" dirty="0" err="1">
                <a:solidFill>
                  <a:srgbClr val="000000"/>
                </a:solidFill>
                <a:latin typeface="Arial"/>
                <a:cs typeface="Arial"/>
              </a:rPr>
              <a:t>asperci</a:t>
            </a:r>
            <a:r>
              <a:rPr lang="de-DE" sz="1200" dirty="0">
                <a:solidFill>
                  <a:srgbClr val="000000"/>
                </a:solidFill>
                <a:latin typeface="Arial"/>
                <a:cs typeface="Arial"/>
              </a:rPr>
              <a:t> </a:t>
            </a:r>
            <a:r>
              <a:rPr lang="de-DE" sz="1200" dirty="0" err="1">
                <a:solidFill>
                  <a:srgbClr val="000000"/>
                </a:solidFill>
                <a:latin typeface="Arial"/>
                <a:cs typeface="Arial"/>
              </a:rPr>
              <a:t>enienihit</a:t>
            </a:r>
            <a:r>
              <a:rPr lang="de-DE" sz="1200" dirty="0">
                <a:solidFill>
                  <a:srgbClr val="000000"/>
                </a:solidFill>
                <a:latin typeface="Arial"/>
                <a:cs typeface="Arial"/>
              </a:rPr>
              <a:t> </a:t>
            </a:r>
            <a:r>
              <a:rPr lang="de-DE" sz="1200" dirty="0" err="1">
                <a:solidFill>
                  <a:srgbClr val="000000"/>
                </a:solidFill>
                <a:latin typeface="Arial"/>
                <a:cs typeface="Arial"/>
              </a:rPr>
              <a:t>evelectatur</a:t>
            </a:r>
            <a:r>
              <a:rPr lang="de-DE" sz="1200" dirty="0">
                <a:solidFill>
                  <a:srgbClr val="000000"/>
                </a:solidFill>
                <a:latin typeface="Arial"/>
                <a:cs typeface="Arial"/>
              </a:rPr>
              <a:t>, </a:t>
            </a:r>
            <a:r>
              <a:rPr lang="de-DE" sz="1200" dirty="0" err="1">
                <a:solidFill>
                  <a:srgbClr val="000000"/>
                </a:solidFill>
                <a:latin typeface="Arial"/>
                <a:cs typeface="Arial"/>
              </a:rPr>
              <a:t>quodis</a:t>
            </a:r>
            <a:r>
              <a:rPr lang="de-DE" sz="1200" dirty="0">
                <a:solidFill>
                  <a:srgbClr val="000000"/>
                </a:solidFill>
                <a:latin typeface="Arial"/>
                <a:cs typeface="Arial"/>
              </a:rPr>
              <a:t> </a:t>
            </a:r>
            <a:r>
              <a:rPr lang="de-DE" sz="1200" dirty="0" err="1">
                <a:solidFill>
                  <a:srgbClr val="000000"/>
                </a:solidFill>
                <a:latin typeface="Arial"/>
                <a:cs typeface="Arial"/>
              </a:rPr>
              <a:t>exerfer</a:t>
            </a:r>
            <a:r>
              <a:rPr lang="de-DE" sz="1200" dirty="0">
                <a:solidFill>
                  <a:srgbClr val="000000"/>
                </a:solidFill>
                <a:latin typeface="Arial"/>
                <a:cs typeface="Arial"/>
              </a:rPr>
              <a:t> </a:t>
            </a:r>
            <a:r>
              <a:rPr lang="de-DE" sz="1200" dirty="0" err="1">
                <a:solidFill>
                  <a:srgbClr val="000000"/>
                </a:solidFill>
                <a:latin typeface="Arial"/>
                <a:cs typeface="Arial"/>
              </a:rPr>
              <a:t>ciaerum</a:t>
            </a:r>
            <a:r>
              <a:rPr lang="de-DE" sz="1200" dirty="0">
                <a:solidFill>
                  <a:srgbClr val="000000"/>
                </a:solidFill>
                <a:latin typeface="Arial"/>
                <a:cs typeface="Arial"/>
              </a:rPr>
              <a:t> </a:t>
            </a:r>
            <a:r>
              <a:rPr lang="de-DE" sz="1200" dirty="0" err="1">
                <a:solidFill>
                  <a:srgbClr val="000000"/>
                </a:solidFill>
                <a:latin typeface="Arial"/>
                <a:cs typeface="Arial"/>
              </a:rPr>
              <a:t>nobis</a:t>
            </a:r>
            <a:r>
              <a:rPr lang="de-DE" sz="1200" dirty="0">
                <a:solidFill>
                  <a:srgbClr val="000000"/>
                </a:solidFill>
                <a:latin typeface="Arial"/>
                <a:cs typeface="Arial"/>
              </a:rPr>
              <a:t> </a:t>
            </a:r>
            <a:r>
              <a:rPr lang="de-DE" sz="1200" dirty="0" err="1">
                <a:solidFill>
                  <a:srgbClr val="000000"/>
                </a:solidFill>
                <a:latin typeface="Arial"/>
                <a:cs typeface="Arial"/>
              </a:rPr>
              <a:t>dis</a:t>
            </a:r>
            <a:r>
              <a:rPr lang="de-DE" sz="1200" dirty="0">
                <a:solidFill>
                  <a:srgbClr val="000000"/>
                </a:solidFill>
                <a:latin typeface="Arial"/>
                <a:cs typeface="Arial"/>
              </a:rPr>
              <a:t> </a:t>
            </a:r>
            <a:r>
              <a:rPr lang="de-DE" sz="1200" dirty="0" err="1">
                <a:solidFill>
                  <a:srgbClr val="000000"/>
                </a:solidFill>
                <a:latin typeface="Arial"/>
                <a:cs typeface="Arial"/>
              </a:rPr>
              <a:t>ut</a:t>
            </a:r>
            <a:r>
              <a:rPr lang="de-DE" sz="1200" dirty="0">
                <a:solidFill>
                  <a:srgbClr val="000000"/>
                </a:solidFill>
                <a:latin typeface="Arial"/>
                <a:cs typeface="Arial"/>
              </a:rPr>
              <a:t> </a:t>
            </a:r>
            <a:r>
              <a:rPr lang="de-DE" sz="1200" dirty="0" err="1">
                <a:solidFill>
                  <a:srgbClr val="000000"/>
                </a:solidFill>
                <a:latin typeface="Arial"/>
                <a:cs typeface="Arial"/>
              </a:rPr>
              <a:t>fugit</a:t>
            </a:r>
            <a:r>
              <a:rPr lang="de-DE" sz="1200" dirty="0">
                <a:solidFill>
                  <a:srgbClr val="000000"/>
                </a:solidFill>
                <a:latin typeface="Arial"/>
                <a:cs typeface="Arial"/>
              </a:rPr>
              <a:t> </a:t>
            </a:r>
            <a:r>
              <a:rPr lang="de-DE" sz="1200" dirty="0" err="1">
                <a:solidFill>
                  <a:srgbClr val="000000"/>
                </a:solidFill>
                <a:latin typeface="Arial"/>
                <a:cs typeface="Arial"/>
              </a:rPr>
              <a:t>est</a:t>
            </a:r>
            <a:r>
              <a:rPr lang="de-DE" sz="1200" dirty="0">
                <a:solidFill>
                  <a:srgbClr val="000000"/>
                </a:solidFill>
                <a:latin typeface="Arial"/>
                <a:cs typeface="Arial"/>
              </a:rPr>
              <a:t>, </a:t>
            </a:r>
            <a:r>
              <a:rPr lang="de-DE" sz="1200" dirty="0" err="1">
                <a:solidFill>
                  <a:srgbClr val="000000"/>
                </a:solidFill>
                <a:latin typeface="Arial"/>
                <a:cs typeface="Arial"/>
              </a:rPr>
              <a:t>cus</a:t>
            </a:r>
            <a:r>
              <a:rPr lang="de-DE" sz="1200" dirty="0">
                <a:solidFill>
                  <a:srgbClr val="000000"/>
                </a:solidFill>
                <a:latin typeface="Arial"/>
                <a:cs typeface="Arial"/>
              </a:rPr>
              <a:t> </a:t>
            </a:r>
            <a:r>
              <a:rPr lang="de-DE" sz="1200" dirty="0" err="1">
                <a:solidFill>
                  <a:srgbClr val="000000"/>
                </a:solidFill>
                <a:latin typeface="Arial"/>
                <a:cs typeface="Arial"/>
              </a:rPr>
              <a:t>arundis</a:t>
            </a:r>
            <a:r>
              <a:rPr lang="de-DE" sz="1200" dirty="0">
                <a:solidFill>
                  <a:srgbClr val="000000"/>
                </a:solidFill>
                <a:latin typeface="Arial"/>
                <a:cs typeface="Arial"/>
              </a:rPr>
              <a:t> </a:t>
            </a:r>
            <a:r>
              <a:rPr lang="de-DE" sz="1200" dirty="0" err="1">
                <a:solidFill>
                  <a:srgbClr val="000000"/>
                </a:solidFill>
                <a:latin typeface="Arial"/>
                <a:cs typeface="Arial"/>
              </a:rPr>
              <a:t>modicias</a:t>
            </a:r>
            <a:r>
              <a:rPr lang="de-DE" sz="1200" dirty="0">
                <a:solidFill>
                  <a:srgbClr val="000000"/>
                </a:solidFill>
                <a:latin typeface="Arial"/>
                <a:cs typeface="Arial"/>
              </a:rPr>
              <a:t> </a:t>
            </a:r>
            <a:r>
              <a:rPr lang="de-DE" sz="1200" dirty="0" err="1">
                <a:solidFill>
                  <a:srgbClr val="000000"/>
                </a:solidFill>
                <a:latin typeface="Arial"/>
                <a:cs typeface="Arial"/>
              </a:rPr>
              <a:t>nate</a:t>
            </a:r>
            <a:r>
              <a:rPr lang="de-DE" sz="1200" dirty="0">
                <a:solidFill>
                  <a:srgbClr val="000000"/>
                </a:solidFill>
                <a:latin typeface="Arial"/>
                <a:cs typeface="Arial"/>
              </a:rPr>
              <a:t> </a:t>
            </a:r>
            <a:r>
              <a:rPr lang="de-DE" sz="1200" dirty="0" err="1">
                <a:solidFill>
                  <a:srgbClr val="000000"/>
                </a:solidFill>
                <a:latin typeface="Arial"/>
                <a:cs typeface="Arial"/>
              </a:rPr>
              <a:t>rem</a:t>
            </a:r>
            <a:r>
              <a:rPr lang="de-DE" sz="1200" dirty="0">
                <a:solidFill>
                  <a:srgbClr val="000000"/>
                </a:solidFill>
                <a:latin typeface="Arial"/>
                <a:cs typeface="Arial"/>
              </a:rPr>
              <a:t> </a:t>
            </a:r>
            <a:r>
              <a:rPr lang="de-DE" sz="1200" dirty="0" err="1">
                <a:solidFill>
                  <a:srgbClr val="000000"/>
                </a:solidFill>
                <a:latin typeface="Arial"/>
                <a:cs typeface="Arial"/>
              </a:rPr>
              <a:t>con</a:t>
            </a:r>
            <a:r>
              <a:rPr lang="de-DE" sz="1200" dirty="0">
                <a:solidFill>
                  <a:srgbClr val="000000"/>
                </a:solidFill>
                <a:latin typeface="Arial"/>
                <a:cs typeface="Arial"/>
              </a:rPr>
              <a:t> </a:t>
            </a:r>
            <a:r>
              <a:rPr lang="de-DE" sz="1200" dirty="0" err="1">
                <a:solidFill>
                  <a:srgbClr val="000000"/>
                </a:solidFill>
                <a:latin typeface="Arial"/>
                <a:cs typeface="Arial"/>
              </a:rPr>
              <a:t>plaut</a:t>
            </a:r>
            <a:r>
              <a:rPr lang="de-DE" sz="1200" dirty="0">
                <a:solidFill>
                  <a:srgbClr val="000000"/>
                </a:solidFill>
                <a:latin typeface="Arial"/>
                <a:cs typeface="Arial"/>
              </a:rPr>
              <a:t> </a:t>
            </a:r>
            <a:r>
              <a:rPr lang="de-DE" sz="1200" dirty="0" err="1">
                <a:solidFill>
                  <a:srgbClr val="000000"/>
                </a:solidFill>
                <a:latin typeface="Arial"/>
                <a:cs typeface="Arial"/>
              </a:rPr>
              <a:t>exeruntent</a:t>
            </a:r>
            <a:r>
              <a:rPr lang="de-DE" sz="1200" dirty="0">
                <a:solidFill>
                  <a:srgbClr val="000000"/>
                </a:solidFill>
                <a:latin typeface="Arial"/>
                <a:cs typeface="Arial"/>
              </a:rPr>
              <a:t> </a:t>
            </a:r>
            <a:r>
              <a:rPr lang="de-DE" sz="1200" dirty="0" err="1">
                <a:solidFill>
                  <a:srgbClr val="000000"/>
                </a:solidFill>
                <a:latin typeface="Arial"/>
                <a:cs typeface="Arial"/>
              </a:rPr>
              <a:t>fugitat</a:t>
            </a:r>
            <a:r>
              <a:rPr lang="de-DE" sz="1200" dirty="0">
                <a:solidFill>
                  <a:srgbClr val="000000"/>
                </a:solidFill>
                <a:latin typeface="Arial"/>
                <a:cs typeface="Arial"/>
              </a:rPr>
              <a:t> </a:t>
            </a:r>
            <a:r>
              <a:rPr lang="de-DE" sz="1200" dirty="0" err="1">
                <a:solidFill>
                  <a:srgbClr val="000000"/>
                </a:solidFill>
                <a:latin typeface="Arial"/>
                <a:cs typeface="Arial"/>
              </a:rPr>
              <a:t>ium</a:t>
            </a:r>
            <a:r>
              <a:rPr lang="de-DE" sz="1200" dirty="0">
                <a:solidFill>
                  <a:srgbClr val="000000"/>
                </a:solidFill>
                <a:latin typeface="Arial"/>
                <a:cs typeface="Arial"/>
              </a:rPr>
              <a:t> </a:t>
            </a:r>
            <a:r>
              <a:rPr lang="de-DE" sz="1200" dirty="0" err="1">
                <a:solidFill>
                  <a:srgbClr val="000000"/>
                </a:solidFill>
                <a:latin typeface="Arial"/>
                <a:cs typeface="Arial"/>
              </a:rPr>
              <a:t>as</a:t>
            </a:r>
            <a:r>
              <a:rPr lang="de-DE" sz="1200" dirty="0">
                <a:solidFill>
                  <a:srgbClr val="000000"/>
                </a:solidFill>
                <a:latin typeface="Arial"/>
                <a:cs typeface="Arial"/>
              </a:rPr>
              <a:t> </a:t>
            </a:r>
            <a:r>
              <a:rPr lang="de-DE" sz="1200" dirty="0" err="1">
                <a:solidFill>
                  <a:srgbClr val="000000"/>
                </a:solidFill>
                <a:latin typeface="Arial"/>
                <a:cs typeface="Arial"/>
              </a:rPr>
              <a:t>mincienia</a:t>
            </a:r>
            <a:r>
              <a:rPr lang="de-DE" sz="1200" dirty="0">
                <a:solidFill>
                  <a:srgbClr val="000000"/>
                </a:solidFill>
                <a:latin typeface="Arial"/>
                <a:cs typeface="Arial"/>
              </a:rPr>
              <a:t> </a:t>
            </a:r>
            <a:r>
              <a:rPr lang="de-DE" sz="1200" dirty="0" err="1">
                <a:solidFill>
                  <a:srgbClr val="000000"/>
                </a:solidFill>
                <a:latin typeface="Arial"/>
                <a:cs typeface="Arial"/>
              </a:rPr>
              <a:t>cus</a:t>
            </a:r>
            <a:r>
              <a:rPr lang="de-DE" sz="1200" dirty="0">
                <a:solidFill>
                  <a:srgbClr val="000000"/>
                </a:solidFill>
                <a:latin typeface="Arial"/>
                <a:cs typeface="Arial"/>
              </a:rPr>
              <a:t> </a:t>
            </a:r>
            <a:r>
              <a:rPr lang="de-DE" sz="1200" dirty="0" err="1">
                <a:solidFill>
                  <a:srgbClr val="000000"/>
                </a:solidFill>
                <a:latin typeface="Arial"/>
                <a:cs typeface="Arial"/>
              </a:rPr>
              <a:t>eum</a:t>
            </a:r>
            <a:r>
              <a:rPr lang="de-DE" sz="1200" dirty="0">
                <a:solidFill>
                  <a:srgbClr val="000000"/>
                </a:solidFill>
                <a:latin typeface="Arial"/>
                <a:cs typeface="Arial"/>
              </a:rPr>
              <a:t> </a:t>
            </a:r>
            <a:r>
              <a:rPr lang="de-DE" sz="1200" dirty="0" err="1">
                <a:solidFill>
                  <a:srgbClr val="000000"/>
                </a:solidFill>
                <a:latin typeface="Arial"/>
                <a:cs typeface="Arial"/>
              </a:rPr>
              <a:t>quatiusdae</a:t>
            </a:r>
            <a:r>
              <a:rPr lang="de-DE" sz="1200" dirty="0">
                <a:solidFill>
                  <a:srgbClr val="000000"/>
                </a:solidFill>
                <a:latin typeface="Arial"/>
                <a:cs typeface="Arial"/>
              </a:rPr>
              <a:t> </a:t>
            </a:r>
            <a:r>
              <a:rPr lang="de-DE" sz="1200" dirty="0" err="1">
                <a:solidFill>
                  <a:srgbClr val="000000"/>
                </a:solidFill>
                <a:latin typeface="Arial"/>
                <a:cs typeface="Arial"/>
              </a:rPr>
              <a:t>audi</a:t>
            </a:r>
            <a:r>
              <a:rPr lang="de-DE" sz="1200" dirty="0">
                <a:solidFill>
                  <a:srgbClr val="000000"/>
                </a:solidFill>
                <a:latin typeface="Arial"/>
                <a:cs typeface="Arial"/>
              </a:rPr>
              <a:t> </a:t>
            </a:r>
            <a:r>
              <a:rPr lang="de-DE" sz="1200" dirty="0" err="1">
                <a:solidFill>
                  <a:srgbClr val="000000"/>
                </a:solidFill>
                <a:latin typeface="Arial"/>
                <a:cs typeface="Arial"/>
              </a:rPr>
              <a:t>quia</a:t>
            </a:r>
            <a:r>
              <a:rPr lang="de-DE" sz="1200" dirty="0">
                <a:solidFill>
                  <a:srgbClr val="000000"/>
                </a:solidFill>
                <a:latin typeface="Arial"/>
                <a:cs typeface="Arial"/>
              </a:rPr>
              <a:t> </a:t>
            </a:r>
            <a:r>
              <a:rPr lang="de-DE" sz="1200" dirty="0" err="1">
                <a:solidFill>
                  <a:srgbClr val="000000"/>
                </a:solidFill>
                <a:latin typeface="Arial"/>
                <a:cs typeface="Arial"/>
              </a:rPr>
              <a:t>net</a:t>
            </a:r>
            <a:r>
              <a:rPr lang="de-DE" sz="1200" dirty="0">
                <a:solidFill>
                  <a:srgbClr val="000000"/>
                </a:solidFill>
                <a:latin typeface="Arial"/>
                <a:cs typeface="Arial"/>
              </a:rPr>
              <a:t> </a:t>
            </a:r>
            <a:r>
              <a:rPr lang="de-DE" sz="1200" dirty="0" err="1">
                <a:solidFill>
                  <a:srgbClr val="000000"/>
                </a:solidFill>
                <a:latin typeface="Arial"/>
                <a:cs typeface="Arial"/>
              </a:rPr>
              <a:t>id</a:t>
            </a:r>
            <a:r>
              <a:rPr lang="de-DE" sz="1200" dirty="0">
                <a:solidFill>
                  <a:srgbClr val="000000"/>
                </a:solidFill>
                <a:latin typeface="Arial"/>
                <a:cs typeface="Arial"/>
              </a:rPr>
              <a:t> </a:t>
            </a:r>
            <a:r>
              <a:rPr lang="de-DE" sz="1200" dirty="0" err="1">
                <a:solidFill>
                  <a:srgbClr val="000000"/>
                </a:solidFill>
                <a:latin typeface="Arial"/>
                <a:cs typeface="Arial"/>
              </a:rPr>
              <a:t>ut</a:t>
            </a:r>
            <a:r>
              <a:rPr lang="de-DE" sz="1200" dirty="0">
                <a:solidFill>
                  <a:srgbClr val="000000"/>
                </a:solidFill>
                <a:latin typeface="Arial"/>
                <a:cs typeface="Arial"/>
              </a:rPr>
              <a:t> </a:t>
            </a:r>
            <a:r>
              <a:rPr lang="de-DE" sz="1200" dirty="0" err="1">
                <a:solidFill>
                  <a:srgbClr val="000000"/>
                </a:solidFill>
                <a:latin typeface="Arial"/>
                <a:cs typeface="Arial"/>
              </a:rPr>
              <a:t>maximil</a:t>
            </a:r>
            <a:r>
              <a:rPr lang="de-DE" sz="1200" dirty="0">
                <a:solidFill>
                  <a:srgbClr val="000000"/>
                </a:solidFill>
                <a:latin typeface="Arial"/>
                <a:cs typeface="Arial"/>
              </a:rPr>
              <a:t> </a:t>
            </a:r>
            <a:r>
              <a:rPr lang="de-DE" sz="1200" dirty="0" err="1">
                <a:solidFill>
                  <a:srgbClr val="000000"/>
                </a:solidFill>
                <a:latin typeface="Arial"/>
                <a:cs typeface="Arial"/>
              </a:rPr>
              <a:t>ibernatur</a:t>
            </a:r>
            <a:r>
              <a:rPr lang="de-DE" sz="1200" dirty="0">
                <a:solidFill>
                  <a:srgbClr val="000000"/>
                </a:solidFill>
                <a:latin typeface="Arial"/>
                <a:cs typeface="Arial"/>
              </a:rPr>
              <a:t>? </a:t>
            </a:r>
            <a:r>
              <a:rPr lang="de-DE" sz="1200" dirty="0" err="1">
                <a:solidFill>
                  <a:srgbClr val="000000"/>
                </a:solidFill>
                <a:latin typeface="Arial"/>
                <a:cs typeface="Arial"/>
              </a:rPr>
              <a:t>Quiatiis</a:t>
            </a:r>
            <a:r>
              <a:rPr lang="de-DE" sz="1200" dirty="0">
                <a:solidFill>
                  <a:srgbClr val="000000"/>
                </a:solidFill>
                <a:latin typeface="Arial"/>
                <a:cs typeface="Arial"/>
              </a:rPr>
              <a:t> dem </a:t>
            </a:r>
            <a:r>
              <a:rPr lang="de-DE" sz="1200" dirty="0" err="1">
                <a:solidFill>
                  <a:srgbClr val="000000"/>
                </a:solidFill>
                <a:latin typeface="Arial"/>
                <a:cs typeface="Arial"/>
              </a:rPr>
              <a:t>int</a:t>
            </a:r>
            <a:r>
              <a:rPr lang="de-DE" sz="1200" dirty="0">
                <a:solidFill>
                  <a:srgbClr val="000000"/>
                </a:solidFill>
                <a:latin typeface="Arial"/>
                <a:cs typeface="Arial"/>
              </a:rPr>
              <a:t> </a:t>
            </a:r>
            <a:r>
              <a:rPr lang="de-DE" sz="1200" dirty="0" err="1">
                <a:solidFill>
                  <a:srgbClr val="000000"/>
                </a:solidFill>
                <a:latin typeface="Arial"/>
                <a:cs typeface="Arial"/>
              </a:rPr>
              <a:t>as</a:t>
            </a:r>
            <a:r>
              <a:rPr lang="de-DE" sz="1200" dirty="0">
                <a:solidFill>
                  <a:srgbClr val="000000"/>
                </a:solidFill>
                <a:latin typeface="Arial"/>
                <a:cs typeface="Arial"/>
              </a:rPr>
              <a:t> </a:t>
            </a:r>
            <a:r>
              <a:rPr lang="de-DE" sz="1200" dirty="0" err="1">
                <a:solidFill>
                  <a:srgbClr val="000000"/>
                </a:solidFill>
                <a:latin typeface="Arial"/>
                <a:cs typeface="Arial"/>
              </a:rPr>
              <a:t>sundel</a:t>
            </a:r>
            <a:r>
              <a:rPr lang="de-DE" sz="1200" dirty="0">
                <a:solidFill>
                  <a:srgbClr val="000000"/>
                </a:solidFill>
                <a:latin typeface="Arial"/>
                <a:cs typeface="Arial"/>
              </a:rPr>
              <a:t> </a:t>
            </a:r>
            <a:r>
              <a:rPr lang="de-DE" sz="1200" dirty="0" err="1">
                <a:solidFill>
                  <a:srgbClr val="000000"/>
                </a:solidFill>
                <a:latin typeface="Arial"/>
                <a:cs typeface="Arial"/>
              </a:rPr>
              <a:t>illa</a:t>
            </a:r>
            <a:r>
              <a:rPr lang="de-DE" sz="1200" dirty="0">
                <a:solidFill>
                  <a:srgbClr val="000000"/>
                </a:solidFill>
                <a:latin typeface="Arial"/>
                <a:cs typeface="Arial"/>
              </a:rPr>
              <a:t> </a:t>
            </a:r>
            <a:r>
              <a:rPr lang="de-DE" sz="1200" dirty="0" err="1">
                <a:solidFill>
                  <a:srgbClr val="000000"/>
                </a:solidFill>
                <a:latin typeface="Arial"/>
                <a:cs typeface="Arial"/>
              </a:rPr>
              <a:t>incture</a:t>
            </a:r>
            <a:r>
              <a:rPr lang="de-DE" sz="1200" dirty="0">
                <a:solidFill>
                  <a:srgbClr val="000000"/>
                </a:solidFill>
                <a:latin typeface="Arial"/>
                <a:cs typeface="Arial"/>
              </a:rPr>
              <a:t> </a:t>
            </a:r>
            <a:r>
              <a:rPr lang="de-DE" sz="1200" dirty="0" err="1">
                <a:solidFill>
                  <a:srgbClr val="000000"/>
                </a:solidFill>
                <a:latin typeface="Arial"/>
                <a:cs typeface="Arial"/>
              </a:rPr>
              <a:t>peruptamus</a:t>
            </a:r>
            <a:r>
              <a:rPr lang="de-DE" sz="1200" dirty="0">
                <a:solidFill>
                  <a:srgbClr val="000000"/>
                </a:solidFill>
                <a:latin typeface="Arial"/>
                <a:cs typeface="Arial"/>
              </a:rPr>
              <a:t> </a:t>
            </a:r>
            <a:r>
              <a:rPr lang="de-DE" sz="1200" dirty="0" err="1">
                <a:solidFill>
                  <a:srgbClr val="000000"/>
                </a:solidFill>
                <a:latin typeface="Arial"/>
                <a:cs typeface="Arial"/>
              </a:rPr>
              <a:t>nus</a:t>
            </a:r>
            <a:r>
              <a:rPr lang="de-DE" sz="1200" dirty="0">
                <a:solidFill>
                  <a:srgbClr val="000000"/>
                </a:solidFill>
                <a:latin typeface="Arial"/>
                <a:cs typeface="Arial"/>
              </a:rPr>
              <a:t> </a:t>
            </a:r>
            <a:r>
              <a:rPr lang="de-DE" sz="1200" dirty="0" err="1">
                <a:solidFill>
                  <a:srgbClr val="000000"/>
                </a:solidFill>
                <a:latin typeface="Arial"/>
                <a:cs typeface="Arial"/>
              </a:rPr>
              <a:t>nectemp</a:t>
            </a:r>
            <a:r>
              <a:rPr lang="de-DE" sz="1200" dirty="0">
                <a:solidFill>
                  <a:srgbClr val="000000"/>
                </a:solidFill>
                <a:latin typeface="Arial"/>
                <a:cs typeface="Arial"/>
              </a:rPr>
              <a:t> </a:t>
            </a:r>
            <a:r>
              <a:rPr lang="de-DE" sz="1200" dirty="0" err="1">
                <a:solidFill>
                  <a:srgbClr val="000000"/>
                </a:solidFill>
                <a:latin typeface="Arial"/>
                <a:cs typeface="Arial"/>
              </a:rPr>
              <a:t>orrovid</a:t>
            </a:r>
            <a:r>
              <a:rPr lang="de-DE" sz="1200" dirty="0">
                <a:solidFill>
                  <a:srgbClr val="000000"/>
                </a:solidFill>
                <a:latin typeface="Arial"/>
                <a:cs typeface="Arial"/>
              </a:rPr>
              <a:t> quo </a:t>
            </a:r>
            <a:r>
              <a:rPr lang="de-DE" sz="1200" dirty="0" err="1">
                <a:solidFill>
                  <a:srgbClr val="000000"/>
                </a:solidFill>
                <a:latin typeface="Arial"/>
                <a:cs typeface="Arial"/>
              </a:rPr>
              <a:t>blabo</a:t>
            </a:r>
            <a:r>
              <a:rPr lang="de-DE" sz="1200" dirty="0">
                <a:solidFill>
                  <a:srgbClr val="000000"/>
                </a:solidFill>
                <a:latin typeface="Arial"/>
                <a:cs typeface="Arial"/>
              </a:rPr>
              <a:t>.</a:t>
            </a:r>
          </a:p>
          <a:p>
            <a:pPr marL="0" indent="-176400">
              <a:lnSpc>
                <a:spcPct val="200000"/>
              </a:lnSpc>
              <a:spcAft>
                <a:spcPts val="500"/>
              </a:spcAft>
              <a:buFont typeface="Wingdings" charset="2"/>
              <a:buChar char="§"/>
              <a:defRPr/>
            </a:pPr>
            <a:r>
              <a:rPr lang="de-DE" sz="1200" dirty="0">
                <a:solidFill>
                  <a:srgbClr val="000000"/>
                </a:solidFill>
                <a:latin typeface="Arial"/>
                <a:cs typeface="Arial"/>
              </a:rPr>
              <a:t>Aufzählungszeichen</a:t>
            </a:r>
          </a:p>
          <a:p>
            <a:pPr marL="0" indent="-176400">
              <a:lnSpc>
                <a:spcPct val="110000"/>
              </a:lnSpc>
              <a:spcAft>
                <a:spcPts val="500"/>
              </a:spcAft>
              <a:buFont typeface="Wingdings" charset="2"/>
              <a:buChar char="§"/>
              <a:defRPr/>
            </a:pPr>
            <a:r>
              <a:rPr lang="de-DE" sz="1200" dirty="0">
                <a:solidFill>
                  <a:srgbClr val="000000"/>
                </a:solidFill>
                <a:latin typeface="Arial"/>
                <a:cs typeface="Arial"/>
              </a:rPr>
              <a:t>Aufzählungszeichen</a:t>
            </a:r>
          </a:p>
          <a:p>
            <a:pPr marL="0" indent="-176400">
              <a:lnSpc>
                <a:spcPct val="110000"/>
              </a:lnSpc>
              <a:spcAft>
                <a:spcPts val="500"/>
              </a:spcAft>
              <a:buFont typeface="Wingdings" charset="2"/>
              <a:buChar char="§"/>
              <a:defRPr/>
            </a:pPr>
            <a:r>
              <a:rPr lang="de-DE" sz="1200" dirty="0">
                <a:solidFill>
                  <a:srgbClr val="000000"/>
                </a:solidFill>
                <a:latin typeface="Arial"/>
                <a:cs typeface="Arial"/>
              </a:rPr>
              <a:t>Aufzählungszeichen</a:t>
            </a:r>
            <a:endParaRPr lang="de-DE" sz="1200" dirty="0"/>
          </a:p>
        </p:txBody>
      </p:sp>
      <p:sp>
        <p:nvSpPr>
          <p:cNvPr id="5" name="Fußzeilenplatzhalter 1">
            <a:extLst>
              <a:ext uri="{FF2B5EF4-FFF2-40B4-BE49-F238E27FC236}">
                <a16:creationId xmlns:a16="http://schemas.microsoft.com/office/drawing/2014/main" xmlns="" id="{EBE1AFD7-883D-8F49-B4DB-7AC7ED5FB4D1}"/>
              </a:ext>
            </a:extLst>
          </p:cNvPr>
          <p:cNvSpPr>
            <a:spLocks noGrp="1"/>
          </p:cNvSpPr>
          <p:nvPr>
            <p:ph type="ftr" sz="quarter" idx="3"/>
          </p:nvPr>
        </p:nvSpPr>
        <p:spPr>
          <a:xfrm>
            <a:off x="467834" y="4767263"/>
            <a:ext cx="3338622" cy="274637"/>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US">
                <a:solidFill>
                  <a:srgbClr val="FFFFFF"/>
                </a:solidFill>
                <a:latin typeface="Arial"/>
                <a:cs typeface="Arial"/>
              </a:rPr>
              <a:t>Farm Facts GmbH, Abteilung, Verfasser</a:t>
            </a:r>
            <a:endParaRPr lang="en-US" dirty="0">
              <a:solidFill>
                <a:srgbClr val="FFFFFF"/>
              </a:solidFill>
              <a:latin typeface="Arial"/>
              <a:cs typeface="Arial"/>
            </a:endParaRPr>
          </a:p>
        </p:txBody>
      </p:sp>
    </p:spTree>
    <p:extLst>
      <p:ext uri="{BB962C8B-B14F-4D97-AF65-F5344CB8AC3E}">
        <p14:creationId xmlns:p14="http://schemas.microsoft.com/office/powerpoint/2010/main" val="2357141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mit Bild">
    <p:spTree>
      <p:nvGrpSpPr>
        <p:cNvPr id="1" name=""/>
        <p:cNvGrpSpPr/>
        <p:nvPr/>
      </p:nvGrpSpPr>
      <p:grpSpPr>
        <a:xfrm>
          <a:off x="0" y="0"/>
          <a:ext cx="0" cy="0"/>
          <a:chOff x="0" y="0"/>
          <a:chExt cx="0" cy="0"/>
        </a:xfrm>
      </p:grpSpPr>
      <p:sp>
        <p:nvSpPr>
          <p:cNvPr id="2" name="Inhaltsplatzhalter 8">
            <a:extLst>
              <a:ext uri="{FF2B5EF4-FFF2-40B4-BE49-F238E27FC236}">
                <a16:creationId xmlns:a16="http://schemas.microsoft.com/office/drawing/2014/main" xmlns="" id="{380889B1-A819-D548-938D-7B12F425712C}"/>
              </a:ext>
            </a:extLst>
          </p:cNvPr>
          <p:cNvSpPr>
            <a:spLocks noGrp="1"/>
          </p:cNvSpPr>
          <p:nvPr>
            <p:ph sz="quarter" idx="10" hasCustomPrompt="1"/>
          </p:nvPr>
        </p:nvSpPr>
        <p:spPr>
          <a:xfrm>
            <a:off x="439554" y="1072379"/>
            <a:ext cx="8208259" cy="369332"/>
          </a:xfrm>
          <a:prstGeom prst="rect">
            <a:avLst/>
          </a:prstGeom>
        </p:spPr>
        <p:txBody>
          <a:bodyPr wrap="square" lIns="0" tIns="0" rIns="0" bIns="0">
            <a:spAutoFit/>
          </a:bodyPr>
          <a:lstStyle>
            <a:lvl1pPr marL="0" indent="0">
              <a:buNone/>
              <a:defRPr sz="2400" b="1">
                <a:latin typeface="Arial" panose="020B0604020202020204" pitchFamily="34" charset="0"/>
                <a:cs typeface="Arial" panose="020B0604020202020204" pitchFamily="34" charset="0"/>
              </a:defRPr>
            </a:lvl1pPr>
            <a:lvl2pPr>
              <a:defRPr/>
            </a:lvl2pPr>
          </a:lstStyle>
          <a:p>
            <a:pPr marL="0" lvl="1" indent="0">
              <a:spcAft>
                <a:spcPct val="0"/>
              </a:spcAft>
              <a:buFont typeface="Arial" charset="0"/>
              <a:buNone/>
              <a:defRPr/>
            </a:pPr>
            <a:r>
              <a:rPr lang="de-DE" sz="2400" b="1" dirty="0">
                <a:solidFill>
                  <a:srgbClr val="000000"/>
                </a:solidFill>
                <a:latin typeface="Arial" charset="0"/>
                <a:ea typeface="MS PGothic" charset="0"/>
              </a:rPr>
              <a:t>Hier steht eine Headline.</a:t>
            </a:r>
          </a:p>
        </p:txBody>
      </p:sp>
      <p:sp>
        <p:nvSpPr>
          <p:cNvPr id="3" name="Inhaltsplatzhalter 8">
            <a:extLst>
              <a:ext uri="{FF2B5EF4-FFF2-40B4-BE49-F238E27FC236}">
                <a16:creationId xmlns:a16="http://schemas.microsoft.com/office/drawing/2014/main" xmlns="" id="{23A00B24-6591-AC41-B40E-5550766F823B}"/>
              </a:ext>
            </a:extLst>
          </p:cNvPr>
          <p:cNvSpPr>
            <a:spLocks noGrp="1"/>
          </p:cNvSpPr>
          <p:nvPr>
            <p:ph sz="quarter" idx="11" hasCustomPrompt="1"/>
          </p:nvPr>
        </p:nvSpPr>
        <p:spPr>
          <a:xfrm>
            <a:off x="439554" y="1497110"/>
            <a:ext cx="8208259" cy="268279"/>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a:latin typeface="Arial" panose="020B0604020202020204" pitchFamily="34" charset="0"/>
                <a:cs typeface="Arial" panose="020B0604020202020204" pitchFamily="34" charset="0"/>
              </a:defRPr>
            </a:lvl1pPr>
            <a:lvl2pPr>
              <a:defRPr b="0">
                <a:solidFill>
                  <a:schemeClr val="accent3"/>
                </a:solidFill>
              </a:defRPr>
            </a:lvl2pPr>
          </a:lstStyle>
          <a:p>
            <a:pPr marL="0" lvl="1" indent="0">
              <a:lnSpc>
                <a:spcPct val="120000"/>
              </a:lnSpc>
              <a:spcAft>
                <a:spcPct val="0"/>
              </a:spcAft>
              <a:buFont typeface="Arial" charset="0"/>
              <a:buNone/>
              <a:defRPr/>
            </a:pPr>
            <a:r>
              <a:rPr lang="de-DE" sz="1600" dirty="0">
                <a:solidFill>
                  <a:srgbClr val="008843"/>
                </a:solidFill>
                <a:latin typeface="Arial" charset="0"/>
                <a:ea typeface="MS PGothic" charset="0"/>
              </a:rPr>
              <a:t>Unterseite Subheadline</a:t>
            </a:r>
          </a:p>
        </p:txBody>
      </p:sp>
      <p:sp>
        <p:nvSpPr>
          <p:cNvPr id="4" name="Inhaltsplatzhalter 5">
            <a:extLst>
              <a:ext uri="{FF2B5EF4-FFF2-40B4-BE49-F238E27FC236}">
                <a16:creationId xmlns:a16="http://schemas.microsoft.com/office/drawing/2014/main" xmlns="" id="{11621A05-AED0-4D4C-865D-FEE82CE6BAF9}"/>
              </a:ext>
            </a:extLst>
          </p:cNvPr>
          <p:cNvSpPr>
            <a:spLocks noGrp="1"/>
          </p:cNvSpPr>
          <p:nvPr>
            <p:ph sz="quarter" idx="12" hasCustomPrompt="1"/>
          </p:nvPr>
        </p:nvSpPr>
        <p:spPr>
          <a:xfrm>
            <a:off x="439739" y="1964419"/>
            <a:ext cx="3664428" cy="2472643"/>
          </a:xfrm>
          <a:prstGeom prst="rect">
            <a:avLst/>
          </a:prstGeom>
        </p:spPr>
        <p:txBody>
          <a:bodyPr lIns="0" tIns="0" rIns="0" bIns="0"/>
          <a:lstStyle>
            <a:lvl1pPr marL="0" marR="0" indent="0" algn="l" defTabSz="457200" rtl="0" eaLnBrk="1" fontAlgn="auto" latinLnBrk="0" hangingPunct="1">
              <a:lnSpc>
                <a:spcPct val="120000"/>
              </a:lnSpc>
              <a:spcBef>
                <a:spcPct val="20000"/>
              </a:spcBef>
              <a:spcAft>
                <a:spcPts val="500"/>
              </a:spcAft>
              <a:buClrTx/>
              <a:buSzTx/>
              <a:buFont typeface="Arial"/>
              <a:buNone/>
              <a:tabLst/>
              <a:defRPr sz="1200">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20000"/>
              </a:lnSpc>
              <a:spcBef>
                <a:spcPct val="20000"/>
              </a:spcBef>
              <a:spcAft>
                <a:spcPts val="500"/>
              </a:spcAft>
              <a:buClrTx/>
              <a:buSzTx/>
              <a:buFont typeface="Arial"/>
              <a:buNone/>
              <a:tabLst/>
              <a:defRPr/>
            </a:pPr>
            <a:r>
              <a:rPr lang="de-DE" sz="1200" dirty="0">
                <a:solidFill>
                  <a:srgbClr val="000000"/>
                </a:solidFill>
                <a:latin typeface="Arial"/>
                <a:cs typeface="Arial"/>
              </a:rPr>
              <a:t>Bus </a:t>
            </a:r>
            <a:r>
              <a:rPr lang="de-DE" sz="1200" dirty="0" err="1">
                <a:solidFill>
                  <a:srgbClr val="000000"/>
                </a:solidFill>
                <a:latin typeface="Arial"/>
                <a:cs typeface="Arial"/>
              </a:rPr>
              <a:t>idunt</a:t>
            </a:r>
            <a:r>
              <a:rPr lang="de-DE" sz="1200" dirty="0">
                <a:solidFill>
                  <a:srgbClr val="000000"/>
                </a:solidFill>
                <a:latin typeface="Arial"/>
                <a:cs typeface="Arial"/>
              </a:rPr>
              <a:t>. </a:t>
            </a:r>
            <a:r>
              <a:rPr lang="de-DE" sz="1200" dirty="0" err="1">
                <a:solidFill>
                  <a:srgbClr val="000000"/>
                </a:solidFill>
                <a:latin typeface="Arial"/>
                <a:cs typeface="Arial"/>
              </a:rPr>
              <a:t>Accus</a:t>
            </a:r>
            <a:r>
              <a:rPr lang="de-DE" sz="1200" dirty="0">
                <a:solidFill>
                  <a:srgbClr val="000000"/>
                </a:solidFill>
                <a:latin typeface="Arial"/>
                <a:cs typeface="Arial"/>
              </a:rPr>
              <a:t>. Mus nos </a:t>
            </a:r>
            <a:r>
              <a:rPr lang="de-DE" sz="1200" dirty="0" err="1">
                <a:solidFill>
                  <a:srgbClr val="000000"/>
                </a:solidFill>
                <a:latin typeface="Arial"/>
                <a:cs typeface="Arial"/>
              </a:rPr>
              <a:t>nihite</a:t>
            </a:r>
            <a:r>
              <a:rPr lang="de-DE" sz="1200" dirty="0">
                <a:solidFill>
                  <a:srgbClr val="000000"/>
                </a:solidFill>
                <a:latin typeface="Arial"/>
                <a:cs typeface="Arial"/>
              </a:rPr>
              <a:t> </a:t>
            </a:r>
            <a:r>
              <a:rPr lang="de-DE" sz="1200" dirty="0" err="1">
                <a:solidFill>
                  <a:srgbClr val="000000"/>
                </a:solidFill>
                <a:latin typeface="Arial"/>
                <a:cs typeface="Arial"/>
              </a:rPr>
              <a:t>expel</a:t>
            </a:r>
            <a:r>
              <a:rPr lang="de-DE" sz="1200" dirty="0">
                <a:solidFill>
                  <a:srgbClr val="000000"/>
                </a:solidFill>
                <a:latin typeface="Arial"/>
                <a:cs typeface="Arial"/>
              </a:rPr>
              <a:t> et </a:t>
            </a:r>
            <a:r>
              <a:rPr lang="de-DE" sz="1200" dirty="0" err="1">
                <a:solidFill>
                  <a:srgbClr val="000000"/>
                </a:solidFill>
                <a:latin typeface="Arial"/>
                <a:cs typeface="Arial"/>
              </a:rPr>
              <a:t>eari</a:t>
            </a:r>
            <a:r>
              <a:rPr lang="de-DE" sz="1200" dirty="0">
                <a:solidFill>
                  <a:srgbClr val="000000"/>
                </a:solidFill>
                <a:latin typeface="Arial"/>
                <a:cs typeface="Arial"/>
              </a:rPr>
              <a:t> </a:t>
            </a:r>
            <a:r>
              <a:rPr lang="de-DE" sz="1200" dirty="0" err="1">
                <a:solidFill>
                  <a:srgbClr val="000000"/>
                </a:solidFill>
                <a:latin typeface="Arial"/>
                <a:cs typeface="Arial"/>
              </a:rPr>
              <a:t>omnitiam</a:t>
            </a:r>
            <a:r>
              <a:rPr lang="de-DE" sz="1200" dirty="0">
                <a:solidFill>
                  <a:srgbClr val="000000"/>
                </a:solidFill>
                <a:latin typeface="Arial"/>
                <a:cs typeface="Arial"/>
              </a:rPr>
              <a:t> </a:t>
            </a:r>
            <a:r>
              <a:rPr lang="de-DE" sz="1200" dirty="0" err="1">
                <a:solidFill>
                  <a:srgbClr val="000000"/>
                </a:solidFill>
                <a:latin typeface="Arial"/>
                <a:cs typeface="Arial"/>
              </a:rPr>
              <a:t>nes</a:t>
            </a:r>
            <a:r>
              <a:rPr lang="de-DE" sz="1200" dirty="0">
                <a:solidFill>
                  <a:srgbClr val="000000"/>
                </a:solidFill>
                <a:latin typeface="Arial"/>
                <a:cs typeface="Arial"/>
              </a:rPr>
              <a:t> </a:t>
            </a:r>
            <a:r>
              <a:rPr lang="de-DE" sz="1200" dirty="0" err="1">
                <a:solidFill>
                  <a:srgbClr val="000000"/>
                </a:solidFill>
                <a:latin typeface="Arial"/>
                <a:cs typeface="Arial"/>
              </a:rPr>
              <a:t>dolo</a:t>
            </a:r>
            <a:r>
              <a:rPr lang="de-DE" sz="1200" dirty="0">
                <a:solidFill>
                  <a:srgbClr val="000000"/>
                </a:solidFill>
                <a:latin typeface="Arial"/>
                <a:cs typeface="Arial"/>
              </a:rPr>
              <a:t> </a:t>
            </a:r>
            <a:r>
              <a:rPr lang="de-DE" sz="1200" dirty="0" err="1">
                <a:solidFill>
                  <a:srgbClr val="000000"/>
                </a:solidFill>
                <a:latin typeface="Arial"/>
                <a:cs typeface="Arial"/>
              </a:rPr>
              <a:t>maios</a:t>
            </a:r>
            <a:r>
              <a:rPr lang="de-DE" sz="1200" dirty="0">
                <a:solidFill>
                  <a:srgbClr val="000000"/>
                </a:solidFill>
                <a:latin typeface="Arial"/>
                <a:cs typeface="Arial"/>
              </a:rPr>
              <a:t> </a:t>
            </a:r>
            <a:r>
              <a:rPr lang="de-DE" sz="1200" dirty="0" err="1">
                <a:solidFill>
                  <a:srgbClr val="000000"/>
                </a:solidFill>
                <a:latin typeface="Arial"/>
                <a:cs typeface="Arial"/>
              </a:rPr>
              <a:t>asperci</a:t>
            </a:r>
            <a:r>
              <a:rPr lang="de-DE" sz="1200" dirty="0">
                <a:solidFill>
                  <a:srgbClr val="000000"/>
                </a:solidFill>
                <a:latin typeface="Arial"/>
                <a:cs typeface="Arial"/>
              </a:rPr>
              <a:t> </a:t>
            </a:r>
            <a:r>
              <a:rPr lang="de-DE" sz="1200" dirty="0" err="1">
                <a:solidFill>
                  <a:srgbClr val="000000"/>
                </a:solidFill>
                <a:latin typeface="Arial"/>
                <a:cs typeface="Arial"/>
              </a:rPr>
              <a:t>enienihit</a:t>
            </a:r>
            <a:r>
              <a:rPr lang="de-DE" sz="1200" dirty="0">
                <a:solidFill>
                  <a:srgbClr val="000000"/>
                </a:solidFill>
                <a:latin typeface="Arial"/>
                <a:cs typeface="Arial"/>
              </a:rPr>
              <a:t> </a:t>
            </a:r>
            <a:r>
              <a:rPr lang="de-DE" sz="1200" dirty="0" err="1">
                <a:solidFill>
                  <a:srgbClr val="000000"/>
                </a:solidFill>
                <a:latin typeface="Arial"/>
                <a:cs typeface="Arial"/>
              </a:rPr>
              <a:t>evelectatur</a:t>
            </a:r>
            <a:r>
              <a:rPr lang="de-DE" sz="1200" dirty="0">
                <a:solidFill>
                  <a:srgbClr val="000000"/>
                </a:solidFill>
                <a:latin typeface="Arial"/>
                <a:cs typeface="Arial"/>
              </a:rPr>
              <a:t>, </a:t>
            </a:r>
            <a:r>
              <a:rPr lang="de-DE" sz="1200" dirty="0" err="1">
                <a:solidFill>
                  <a:srgbClr val="000000"/>
                </a:solidFill>
                <a:latin typeface="Arial"/>
                <a:cs typeface="Arial"/>
              </a:rPr>
              <a:t>quodis</a:t>
            </a:r>
            <a:r>
              <a:rPr lang="de-DE" sz="1200" dirty="0">
                <a:solidFill>
                  <a:srgbClr val="000000"/>
                </a:solidFill>
                <a:latin typeface="Arial"/>
                <a:cs typeface="Arial"/>
              </a:rPr>
              <a:t> </a:t>
            </a:r>
            <a:r>
              <a:rPr lang="de-DE" sz="1200" dirty="0" err="1">
                <a:solidFill>
                  <a:srgbClr val="000000"/>
                </a:solidFill>
                <a:latin typeface="Arial"/>
                <a:cs typeface="Arial"/>
              </a:rPr>
              <a:t>exerfer</a:t>
            </a:r>
            <a:r>
              <a:rPr lang="de-DE" sz="1200" dirty="0">
                <a:solidFill>
                  <a:srgbClr val="000000"/>
                </a:solidFill>
                <a:latin typeface="Arial"/>
                <a:cs typeface="Arial"/>
              </a:rPr>
              <a:t> </a:t>
            </a:r>
            <a:r>
              <a:rPr lang="de-DE" sz="1200" dirty="0" err="1">
                <a:solidFill>
                  <a:srgbClr val="000000"/>
                </a:solidFill>
                <a:latin typeface="Arial"/>
                <a:cs typeface="Arial"/>
              </a:rPr>
              <a:t>ciaerum</a:t>
            </a:r>
            <a:r>
              <a:rPr lang="de-DE" sz="1200" dirty="0">
                <a:solidFill>
                  <a:srgbClr val="000000"/>
                </a:solidFill>
                <a:latin typeface="Arial"/>
                <a:cs typeface="Arial"/>
              </a:rPr>
              <a:t> </a:t>
            </a:r>
            <a:r>
              <a:rPr lang="de-DE" sz="1200" dirty="0" err="1">
                <a:solidFill>
                  <a:srgbClr val="000000"/>
                </a:solidFill>
                <a:latin typeface="Arial"/>
                <a:cs typeface="Arial"/>
              </a:rPr>
              <a:t>nobis</a:t>
            </a:r>
            <a:r>
              <a:rPr lang="de-DE" sz="1200" dirty="0">
                <a:solidFill>
                  <a:srgbClr val="000000"/>
                </a:solidFill>
                <a:latin typeface="Arial"/>
                <a:cs typeface="Arial"/>
              </a:rPr>
              <a:t> </a:t>
            </a:r>
            <a:r>
              <a:rPr lang="de-DE" sz="1200" dirty="0" err="1">
                <a:solidFill>
                  <a:srgbClr val="000000"/>
                </a:solidFill>
                <a:latin typeface="Arial"/>
                <a:cs typeface="Arial"/>
              </a:rPr>
              <a:t>dis</a:t>
            </a:r>
            <a:r>
              <a:rPr lang="de-DE" sz="1200" dirty="0">
                <a:solidFill>
                  <a:srgbClr val="000000"/>
                </a:solidFill>
                <a:latin typeface="Arial"/>
                <a:cs typeface="Arial"/>
              </a:rPr>
              <a:t> </a:t>
            </a:r>
            <a:r>
              <a:rPr lang="de-DE" sz="1200" dirty="0" err="1">
                <a:solidFill>
                  <a:srgbClr val="000000"/>
                </a:solidFill>
                <a:latin typeface="Arial"/>
                <a:cs typeface="Arial"/>
              </a:rPr>
              <a:t>ut</a:t>
            </a:r>
            <a:r>
              <a:rPr lang="de-DE" sz="1200" dirty="0">
                <a:solidFill>
                  <a:srgbClr val="000000"/>
                </a:solidFill>
                <a:latin typeface="Arial"/>
                <a:cs typeface="Arial"/>
              </a:rPr>
              <a:t> </a:t>
            </a:r>
            <a:r>
              <a:rPr lang="de-DE" sz="1200" dirty="0" err="1">
                <a:solidFill>
                  <a:srgbClr val="000000"/>
                </a:solidFill>
                <a:latin typeface="Arial"/>
                <a:cs typeface="Arial"/>
              </a:rPr>
              <a:t>fugit</a:t>
            </a:r>
            <a:r>
              <a:rPr lang="de-DE" sz="1200" dirty="0">
                <a:solidFill>
                  <a:srgbClr val="000000"/>
                </a:solidFill>
                <a:latin typeface="Arial"/>
                <a:cs typeface="Arial"/>
              </a:rPr>
              <a:t> </a:t>
            </a:r>
            <a:r>
              <a:rPr lang="de-DE" sz="1200" dirty="0" err="1">
                <a:solidFill>
                  <a:srgbClr val="000000"/>
                </a:solidFill>
                <a:latin typeface="Arial"/>
                <a:cs typeface="Arial"/>
              </a:rPr>
              <a:t>est</a:t>
            </a:r>
            <a:r>
              <a:rPr lang="de-DE" sz="1200" dirty="0">
                <a:solidFill>
                  <a:srgbClr val="000000"/>
                </a:solidFill>
                <a:latin typeface="Arial"/>
                <a:cs typeface="Arial"/>
              </a:rPr>
              <a:t>, </a:t>
            </a:r>
            <a:r>
              <a:rPr lang="de-DE" sz="1200" dirty="0" err="1">
                <a:solidFill>
                  <a:srgbClr val="000000"/>
                </a:solidFill>
                <a:latin typeface="Arial"/>
                <a:cs typeface="Arial"/>
              </a:rPr>
              <a:t>cus</a:t>
            </a:r>
            <a:r>
              <a:rPr lang="de-DE" sz="1200" dirty="0">
                <a:solidFill>
                  <a:srgbClr val="000000"/>
                </a:solidFill>
                <a:latin typeface="Arial"/>
                <a:cs typeface="Arial"/>
              </a:rPr>
              <a:t> </a:t>
            </a:r>
            <a:r>
              <a:rPr lang="de-DE" sz="1200" dirty="0" err="1">
                <a:solidFill>
                  <a:srgbClr val="000000"/>
                </a:solidFill>
                <a:latin typeface="Arial"/>
                <a:cs typeface="Arial"/>
              </a:rPr>
              <a:t>arundis</a:t>
            </a:r>
            <a:r>
              <a:rPr lang="de-DE" sz="1200" dirty="0">
                <a:solidFill>
                  <a:srgbClr val="000000"/>
                </a:solidFill>
                <a:latin typeface="Arial"/>
                <a:cs typeface="Arial"/>
              </a:rPr>
              <a:t> </a:t>
            </a:r>
            <a:r>
              <a:rPr lang="de-DE" sz="1200" dirty="0" err="1">
                <a:solidFill>
                  <a:srgbClr val="000000"/>
                </a:solidFill>
                <a:latin typeface="Arial"/>
                <a:cs typeface="Arial"/>
              </a:rPr>
              <a:t>modicias</a:t>
            </a:r>
            <a:r>
              <a:rPr lang="de-DE" sz="1200" dirty="0">
                <a:solidFill>
                  <a:srgbClr val="000000"/>
                </a:solidFill>
                <a:latin typeface="Arial"/>
                <a:cs typeface="Arial"/>
              </a:rPr>
              <a:t> </a:t>
            </a:r>
            <a:r>
              <a:rPr lang="de-DE" sz="1200" dirty="0" err="1">
                <a:solidFill>
                  <a:srgbClr val="000000"/>
                </a:solidFill>
                <a:latin typeface="Arial"/>
                <a:cs typeface="Arial"/>
              </a:rPr>
              <a:t>id</a:t>
            </a:r>
            <a:r>
              <a:rPr lang="de-DE" sz="1200" dirty="0">
                <a:solidFill>
                  <a:srgbClr val="000000"/>
                </a:solidFill>
                <a:latin typeface="Arial"/>
                <a:cs typeface="Arial"/>
              </a:rPr>
              <a:t> </a:t>
            </a:r>
            <a:r>
              <a:rPr lang="de-DE" sz="1200" dirty="0" err="1">
                <a:solidFill>
                  <a:srgbClr val="000000"/>
                </a:solidFill>
                <a:latin typeface="Arial"/>
                <a:cs typeface="Arial"/>
              </a:rPr>
              <a:t>ut</a:t>
            </a:r>
            <a:r>
              <a:rPr lang="de-DE" sz="1200" dirty="0">
                <a:solidFill>
                  <a:srgbClr val="000000"/>
                </a:solidFill>
                <a:latin typeface="Arial"/>
                <a:cs typeface="Arial"/>
              </a:rPr>
              <a:t> </a:t>
            </a:r>
            <a:r>
              <a:rPr lang="de-DE" sz="1200" dirty="0" err="1">
                <a:solidFill>
                  <a:srgbClr val="000000"/>
                </a:solidFill>
                <a:latin typeface="Arial"/>
                <a:cs typeface="Arial"/>
              </a:rPr>
              <a:t>maximil</a:t>
            </a:r>
            <a:r>
              <a:rPr lang="de-DE" sz="1200" dirty="0">
                <a:solidFill>
                  <a:srgbClr val="000000"/>
                </a:solidFill>
                <a:latin typeface="Arial"/>
                <a:cs typeface="Arial"/>
              </a:rPr>
              <a:t> </a:t>
            </a:r>
            <a:r>
              <a:rPr lang="de-DE" sz="1200" dirty="0" err="1">
                <a:solidFill>
                  <a:srgbClr val="000000"/>
                </a:solidFill>
                <a:latin typeface="Arial"/>
                <a:cs typeface="Arial"/>
              </a:rPr>
              <a:t>ibernatur</a:t>
            </a:r>
            <a:r>
              <a:rPr lang="de-DE" sz="1200" dirty="0">
                <a:solidFill>
                  <a:srgbClr val="000000"/>
                </a:solidFill>
                <a:latin typeface="Arial"/>
                <a:cs typeface="Arial"/>
              </a:rPr>
              <a:t>? </a:t>
            </a:r>
          </a:p>
          <a:p>
            <a:pPr marL="0" indent="-176400">
              <a:lnSpc>
                <a:spcPct val="200000"/>
              </a:lnSpc>
              <a:spcAft>
                <a:spcPts val="500"/>
              </a:spcAft>
              <a:buFont typeface="Wingdings" charset="2"/>
              <a:buChar char="§"/>
              <a:defRPr/>
            </a:pPr>
            <a:r>
              <a:rPr lang="de-DE" sz="1200" dirty="0">
                <a:solidFill>
                  <a:srgbClr val="000000"/>
                </a:solidFill>
                <a:latin typeface="Arial"/>
                <a:cs typeface="Arial"/>
              </a:rPr>
              <a:t>Aufzählungszeichen</a:t>
            </a:r>
          </a:p>
          <a:p>
            <a:pPr marL="0" indent="-176400">
              <a:lnSpc>
                <a:spcPct val="110000"/>
              </a:lnSpc>
              <a:spcAft>
                <a:spcPts val="500"/>
              </a:spcAft>
              <a:buFont typeface="Wingdings" charset="2"/>
              <a:buChar char="§"/>
              <a:defRPr/>
            </a:pPr>
            <a:r>
              <a:rPr lang="de-DE" sz="1200" dirty="0">
                <a:solidFill>
                  <a:srgbClr val="000000"/>
                </a:solidFill>
                <a:latin typeface="Arial"/>
                <a:cs typeface="Arial"/>
              </a:rPr>
              <a:t>Aufzählungszeichen</a:t>
            </a:r>
          </a:p>
          <a:p>
            <a:pPr marL="0" indent="-176400">
              <a:lnSpc>
                <a:spcPct val="110000"/>
              </a:lnSpc>
              <a:spcAft>
                <a:spcPts val="500"/>
              </a:spcAft>
              <a:buFont typeface="Wingdings" charset="2"/>
              <a:buChar char="§"/>
              <a:defRPr/>
            </a:pPr>
            <a:r>
              <a:rPr lang="de-DE" sz="1200" dirty="0">
                <a:solidFill>
                  <a:srgbClr val="000000"/>
                </a:solidFill>
                <a:latin typeface="Arial"/>
                <a:cs typeface="Arial"/>
              </a:rPr>
              <a:t>Aufzählungszeichen</a:t>
            </a:r>
            <a:endParaRPr lang="de-DE" sz="1200" dirty="0"/>
          </a:p>
        </p:txBody>
      </p:sp>
      <p:sp>
        <p:nvSpPr>
          <p:cNvPr id="5" name="Fußzeilenplatzhalter 1">
            <a:extLst>
              <a:ext uri="{FF2B5EF4-FFF2-40B4-BE49-F238E27FC236}">
                <a16:creationId xmlns:a16="http://schemas.microsoft.com/office/drawing/2014/main" xmlns="" id="{EBE1AFD7-883D-8F49-B4DB-7AC7ED5FB4D1}"/>
              </a:ext>
            </a:extLst>
          </p:cNvPr>
          <p:cNvSpPr>
            <a:spLocks noGrp="1"/>
          </p:cNvSpPr>
          <p:nvPr>
            <p:ph type="ftr" sz="quarter" idx="3"/>
          </p:nvPr>
        </p:nvSpPr>
        <p:spPr>
          <a:xfrm>
            <a:off x="467834" y="4767263"/>
            <a:ext cx="3338622" cy="274637"/>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US">
                <a:solidFill>
                  <a:srgbClr val="FFFFFF"/>
                </a:solidFill>
                <a:latin typeface="Arial"/>
                <a:cs typeface="Arial"/>
              </a:rPr>
              <a:t>Farm Facts GmbH, Abteilung, Verfasser</a:t>
            </a:r>
            <a:endParaRPr lang="en-US" dirty="0">
              <a:solidFill>
                <a:srgbClr val="FFFFFF"/>
              </a:solidFill>
              <a:latin typeface="Arial"/>
              <a:cs typeface="Arial"/>
            </a:endParaRPr>
          </a:p>
        </p:txBody>
      </p:sp>
    </p:spTree>
    <p:extLst>
      <p:ext uri="{BB962C8B-B14F-4D97-AF65-F5344CB8AC3E}">
        <p14:creationId xmlns:p14="http://schemas.microsoft.com/office/powerpoint/2010/main" val="2806505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xmlns="" id="{F7F42DBB-6521-5E4B-B75C-265C41FC2424}"/>
              </a:ext>
            </a:extLst>
          </p:cNvPr>
          <p:cNvSpPr>
            <a:spLocks noGrp="1"/>
          </p:cNvSpPr>
          <p:nvPr>
            <p:ph sz="quarter" idx="10" hasCustomPrompt="1"/>
          </p:nvPr>
        </p:nvSpPr>
        <p:spPr>
          <a:xfrm>
            <a:off x="460375" y="2062716"/>
            <a:ext cx="8237058" cy="2210834"/>
          </a:xfrm>
          <a:prstGeom prst="rect">
            <a:avLst/>
          </a:prstGeom>
        </p:spPr>
        <p:txBody>
          <a:bodyPr lIns="0" tIns="0" rIns="0" bIns="0" numCol="2"/>
          <a:lstStyle>
            <a:lvl1pPr marL="342900" indent="-176213">
              <a:lnSpc>
                <a:spcPct val="110000"/>
              </a:lnSpc>
              <a:spcAft>
                <a:spcPts val="500"/>
              </a:spcAft>
              <a:buFont typeface="Wingdings" charset="0"/>
              <a:buChar char="§"/>
              <a:defRPr sz="1200">
                <a:latin typeface="Arial" panose="020B0604020202020204" pitchFamily="34" charset="0"/>
                <a:cs typeface="Arial" panose="020B0604020202020204" pitchFamily="34" charset="0"/>
              </a:defRPr>
            </a:lvl1pPr>
            <a:lvl2pPr>
              <a:defRPr/>
            </a:lvl2pPr>
          </a:lstStyle>
          <a:p>
            <a:pPr indent="-176213">
              <a:lnSpc>
                <a:spcPct val="120000"/>
              </a:lnSpc>
              <a:spcAft>
                <a:spcPts val="500"/>
              </a:spcAft>
              <a:buFont typeface="Wingdings" charset="0"/>
              <a:buChar char="§"/>
            </a:pPr>
            <a:r>
              <a:rPr lang="de-DE" sz="1200" dirty="0">
                <a:solidFill>
                  <a:srgbClr val="000000"/>
                </a:solidFill>
              </a:rPr>
              <a:t>Aufzählungszeichen 1</a:t>
            </a:r>
          </a:p>
          <a:p>
            <a:pPr lvl="1" indent="-176213">
              <a:lnSpc>
                <a:spcPct val="120000"/>
              </a:lnSpc>
              <a:spcAft>
                <a:spcPts val="500"/>
              </a:spcAft>
              <a:buFont typeface="Wingdings" charset="0"/>
              <a:buChar char="§"/>
            </a:pPr>
            <a:r>
              <a:rPr lang="de-DE" sz="1200" dirty="0">
                <a:solidFill>
                  <a:srgbClr val="000000"/>
                </a:solidFill>
              </a:rPr>
              <a:t>Erster Unterpunkt</a:t>
            </a:r>
          </a:p>
          <a:p>
            <a:pPr lvl="1" indent="-176213">
              <a:lnSpc>
                <a:spcPct val="120000"/>
              </a:lnSpc>
              <a:spcAft>
                <a:spcPts val="500"/>
              </a:spcAft>
              <a:buFont typeface="Wingdings" charset="0"/>
              <a:buChar char="§"/>
            </a:pPr>
            <a:r>
              <a:rPr lang="de-DE" sz="1200" dirty="0">
                <a:solidFill>
                  <a:srgbClr val="000000"/>
                </a:solidFill>
              </a:rPr>
              <a:t>Zweiter Unterpunkt</a:t>
            </a:r>
          </a:p>
          <a:p>
            <a:pPr indent="-176213">
              <a:lnSpc>
                <a:spcPct val="110000"/>
              </a:lnSpc>
              <a:spcAft>
                <a:spcPts val="500"/>
              </a:spcAft>
              <a:buFont typeface="Wingdings" charset="0"/>
              <a:buChar char="§"/>
            </a:pPr>
            <a:r>
              <a:rPr lang="de-DE" sz="1200" dirty="0">
                <a:solidFill>
                  <a:srgbClr val="000000"/>
                </a:solidFill>
              </a:rPr>
              <a:t>Aufzählungszeichen 2</a:t>
            </a:r>
          </a:p>
          <a:p>
            <a:pPr lvl="1" indent="-176213">
              <a:lnSpc>
                <a:spcPct val="110000"/>
              </a:lnSpc>
              <a:spcAft>
                <a:spcPts val="500"/>
              </a:spcAft>
              <a:buFont typeface="Wingdings" charset="0"/>
              <a:buChar char="§"/>
            </a:pPr>
            <a:r>
              <a:rPr lang="de-DE" sz="1200" dirty="0">
                <a:solidFill>
                  <a:srgbClr val="000000"/>
                </a:solidFill>
              </a:rPr>
              <a:t>Erster Unterpunkt</a:t>
            </a:r>
          </a:p>
          <a:p>
            <a:pPr lvl="1" indent="-176213">
              <a:lnSpc>
                <a:spcPct val="110000"/>
              </a:lnSpc>
              <a:spcAft>
                <a:spcPts val="500"/>
              </a:spcAft>
              <a:buFont typeface="Wingdings" charset="0"/>
              <a:buChar char="§"/>
            </a:pPr>
            <a:r>
              <a:rPr lang="de-DE" sz="1200" dirty="0">
                <a:solidFill>
                  <a:srgbClr val="000000"/>
                </a:solidFill>
              </a:rPr>
              <a:t>Zweiter Unterpunkt</a:t>
            </a:r>
          </a:p>
          <a:p>
            <a:pPr lvl="1" indent="-176213">
              <a:lnSpc>
                <a:spcPct val="110000"/>
              </a:lnSpc>
              <a:spcAft>
                <a:spcPts val="500"/>
              </a:spcAft>
              <a:buFont typeface="Wingdings" charset="0"/>
              <a:buChar char="§"/>
            </a:pPr>
            <a:r>
              <a:rPr lang="de-DE" sz="1200" dirty="0">
                <a:solidFill>
                  <a:srgbClr val="000000"/>
                </a:solidFill>
              </a:rPr>
              <a:t>Dritter Unterpunkt</a:t>
            </a:r>
          </a:p>
          <a:p>
            <a:pPr lvl="1" indent="-176213">
              <a:lnSpc>
                <a:spcPct val="110000"/>
              </a:lnSpc>
              <a:spcAft>
                <a:spcPts val="500"/>
              </a:spcAft>
              <a:buFont typeface="Wingdings" charset="0"/>
              <a:buChar char="§"/>
            </a:pPr>
            <a:endParaRPr lang="de-DE" sz="1200" dirty="0">
              <a:solidFill>
                <a:srgbClr val="000000"/>
              </a:solidFill>
            </a:endParaRPr>
          </a:p>
          <a:p>
            <a:pPr indent="-176213">
              <a:lnSpc>
                <a:spcPct val="120000"/>
              </a:lnSpc>
              <a:spcAft>
                <a:spcPts val="500"/>
              </a:spcAft>
              <a:buFont typeface="Wingdings" charset="0"/>
              <a:buChar char="§"/>
            </a:pPr>
            <a:r>
              <a:rPr lang="de-DE" sz="1200" dirty="0">
                <a:solidFill>
                  <a:srgbClr val="000000"/>
                </a:solidFill>
              </a:rPr>
              <a:t>Aufzählungszeichen 3</a:t>
            </a:r>
          </a:p>
          <a:p>
            <a:pPr lvl="1" indent="-176213">
              <a:lnSpc>
                <a:spcPct val="120000"/>
              </a:lnSpc>
              <a:spcAft>
                <a:spcPts val="500"/>
              </a:spcAft>
              <a:buFont typeface="Wingdings" charset="0"/>
              <a:buChar char="§"/>
            </a:pPr>
            <a:r>
              <a:rPr lang="de-DE" sz="1200" dirty="0">
                <a:solidFill>
                  <a:srgbClr val="000000"/>
                </a:solidFill>
              </a:rPr>
              <a:t>Erster Unterpunkt</a:t>
            </a:r>
          </a:p>
          <a:p>
            <a:pPr lvl="1" indent="-176213">
              <a:lnSpc>
                <a:spcPct val="120000"/>
              </a:lnSpc>
              <a:spcAft>
                <a:spcPts val="500"/>
              </a:spcAft>
              <a:buFont typeface="Wingdings" charset="0"/>
              <a:buChar char="§"/>
            </a:pPr>
            <a:r>
              <a:rPr lang="de-DE" sz="1200" dirty="0">
                <a:solidFill>
                  <a:srgbClr val="000000"/>
                </a:solidFill>
              </a:rPr>
              <a:t>Zweiter Unterpunkt</a:t>
            </a:r>
          </a:p>
          <a:p>
            <a:pPr indent="-176213">
              <a:lnSpc>
                <a:spcPct val="110000"/>
              </a:lnSpc>
              <a:spcAft>
                <a:spcPts val="500"/>
              </a:spcAft>
              <a:buFont typeface="Wingdings" charset="0"/>
              <a:buChar char="§"/>
            </a:pPr>
            <a:r>
              <a:rPr lang="de-DE" sz="1200" dirty="0">
                <a:solidFill>
                  <a:srgbClr val="000000"/>
                </a:solidFill>
              </a:rPr>
              <a:t>Aufzählungszeichen 4</a:t>
            </a:r>
          </a:p>
          <a:p>
            <a:pPr lvl="1" indent="-176213">
              <a:lnSpc>
                <a:spcPct val="110000"/>
              </a:lnSpc>
              <a:spcAft>
                <a:spcPts val="500"/>
              </a:spcAft>
              <a:buFont typeface="Wingdings" charset="0"/>
              <a:buChar char="§"/>
            </a:pPr>
            <a:r>
              <a:rPr lang="de-DE" sz="1200" dirty="0">
                <a:solidFill>
                  <a:srgbClr val="000000"/>
                </a:solidFill>
              </a:rPr>
              <a:t>Erster Unterpunkt</a:t>
            </a:r>
          </a:p>
          <a:p>
            <a:pPr lvl="1" indent="-176213">
              <a:lnSpc>
                <a:spcPct val="110000"/>
              </a:lnSpc>
              <a:spcAft>
                <a:spcPts val="500"/>
              </a:spcAft>
              <a:buFont typeface="Wingdings" charset="0"/>
              <a:buChar char="§"/>
            </a:pPr>
            <a:r>
              <a:rPr lang="de-DE" sz="1200" dirty="0">
                <a:solidFill>
                  <a:srgbClr val="000000"/>
                </a:solidFill>
              </a:rPr>
              <a:t>Zweiter Unterpunkt</a:t>
            </a:r>
          </a:p>
          <a:p>
            <a:pPr lvl="1" indent="-176213">
              <a:lnSpc>
                <a:spcPct val="110000"/>
              </a:lnSpc>
              <a:spcAft>
                <a:spcPts val="500"/>
              </a:spcAft>
              <a:buFont typeface="Wingdings" charset="0"/>
              <a:buChar char="§"/>
            </a:pPr>
            <a:r>
              <a:rPr lang="de-DE" sz="1200" dirty="0">
                <a:solidFill>
                  <a:srgbClr val="000000"/>
                </a:solidFill>
              </a:rPr>
              <a:t>Dritter Unterpunkt</a:t>
            </a:r>
          </a:p>
          <a:p>
            <a:pPr lvl="1" indent="-176213">
              <a:lnSpc>
                <a:spcPct val="110000"/>
              </a:lnSpc>
              <a:spcAft>
                <a:spcPts val="500"/>
              </a:spcAft>
              <a:buFont typeface="Wingdings" charset="0"/>
              <a:buChar char="§"/>
            </a:pPr>
            <a:endParaRPr lang="de-DE" sz="1200" dirty="0">
              <a:solidFill>
                <a:srgbClr val="000000"/>
              </a:solidFill>
            </a:endParaRPr>
          </a:p>
        </p:txBody>
      </p:sp>
      <p:sp>
        <p:nvSpPr>
          <p:cNvPr id="7" name="Inhaltsplatzhalter 8">
            <a:extLst>
              <a:ext uri="{FF2B5EF4-FFF2-40B4-BE49-F238E27FC236}">
                <a16:creationId xmlns:a16="http://schemas.microsoft.com/office/drawing/2014/main" xmlns="" id="{527DA93F-A202-AD4F-93EC-FF773D7B6B37}"/>
              </a:ext>
            </a:extLst>
          </p:cNvPr>
          <p:cNvSpPr>
            <a:spLocks noGrp="1"/>
          </p:cNvSpPr>
          <p:nvPr>
            <p:ph sz="quarter" idx="11" hasCustomPrompt="1"/>
          </p:nvPr>
        </p:nvSpPr>
        <p:spPr>
          <a:xfrm>
            <a:off x="439554" y="1072379"/>
            <a:ext cx="8208259" cy="369332"/>
          </a:xfrm>
          <a:prstGeom prst="rect">
            <a:avLst/>
          </a:prstGeom>
        </p:spPr>
        <p:txBody>
          <a:bodyPr wrap="square" lIns="0" tIns="0" rIns="0" bIns="0">
            <a:spAutoFit/>
          </a:bodyPr>
          <a:lstStyle>
            <a:lvl1pPr marL="0" indent="0">
              <a:buNone/>
              <a:defRPr sz="2400" b="1">
                <a:latin typeface="Arial" panose="020B0604020202020204" pitchFamily="34" charset="0"/>
                <a:cs typeface="Arial" panose="020B0604020202020204" pitchFamily="34" charset="0"/>
              </a:defRPr>
            </a:lvl1pPr>
            <a:lvl2pPr>
              <a:defRPr/>
            </a:lvl2pPr>
          </a:lstStyle>
          <a:p>
            <a:pPr marL="0" lvl="1" indent="0">
              <a:spcAft>
                <a:spcPct val="0"/>
              </a:spcAft>
              <a:buFont typeface="Arial" charset="0"/>
              <a:buNone/>
              <a:defRPr/>
            </a:pPr>
            <a:r>
              <a:rPr lang="de-DE" sz="2400" b="1" dirty="0">
                <a:solidFill>
                  <a:srgbClr val="000000"/>
                </a:solidFill>
                <a:latin typeface="Arial" charset="0"/>
                <a:ea typeface="MS PGothic" charset="0"/>
              </a:rPr>
              <a:t>Hier steht eine Headline.</a:t>
            </a:r>
          </a:p>
        </p:txBody>
      </p:sp>
      <p:sp>
        <p:nvSpPr>
          <p:cNvPr id="8" name="Inhaltsplatzhalter 8">
            <a:extLst>
              <a:ext uri="{FF2B5EF4-FFF2-40B4-BE49-F238E27FC236}">
                <a16:creationId xmlns:a16="http://schemas.microsoft.com/office/drawing/2014/main" xmlns="" id="{1D9E1D66-D02C-8C44-953C-7B665C9875B7}"/>
              </a:ext>
            </a:extLst>
          </p:cNvPr>
          <p:cNvSpPr>
            <a:spLocks noGrp="1"/>
          </p:cNvSpPr>
          <p:nvPr>
            <p:ph sz="quarter" idx="12" hasCustomPrompt="1"/>
          </p:nvPr>
        </p:nvSpPr>
        <p:spPr>
          <a:xfrm>
            <a:off x="439554" y="1490022"/>
            <a:ext cx="8208259" cy="268279"/>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a:latin typeface="Arial" panose="020B0604020202020204" pitchFamily="34" charset="0"/>
                <a:cs typeface="Arial" panose="020B0604020202020204" pitchFamily="34" charset="0"/>
              </a:defRPr>
            </a:lvl1pPr>
            <a:lvl2pPr>
              <a:defRPr b="0">
                <a:solidFill>
                  <a:schemeClr val="accent2"/>
                </a:solidFill>
              </a:defRPr>
            </a:lvl2pPr>
          </a:lstStyle>
          <a:p>
            <a:pPr marL="0" lvl="1" indent="0">
              <a:lnSpc>
                <a:spcPct val="120000"/>
              </a:lnSpc>
              <a:spcAft>
                <a:spcPct val="0"/>
              </a:spcAft>
              <a:buFont typeface="Arial" charset="0"/>
              <a:buNone/>
              <a:defRPr/>
            </a:pPr>
            <a:r>
              <a:rPr lang="de-DE" sz="1600" dirty="0">
                <a:solidFill>
                  <a:srgbClr val="008843"/>
                </a:solidFill>
                <a:latin typeface="Arial" charset="0"/>
                <a:ea typeface="MS PGothic" charset="0"/>
              </a:rPr>
              <a:t>Unterseite Subheadline</a:t>
            </a:r>
          </a:p>
        </p:txBody>
      </p:sp>
      <p:sp>
        <p:nvSpPr>
          <p:cNvPr id="9" name="Fußzeilenplatzhalter 1">
            <a:extLst>
              <a:ext uri="{FF2B5EF4-FFF2-40B4-BE49-F238E27FC236}">
                <a16:creationId xmlns:a16="http://schemas.microsoft.com/office/drawing/2014/main" xmlns="" id="{6C921BF7-7B3C-F54B-84B2-BB4A2D748480}"/>
              </a:ext>
            </a:extLst>
          </p:cNvPr>
          <p:cNvSpPr>
            <a:spLocks noGrp="1"/>
          </p:cNvSpPr>
          <p:nvPr>
            <p:ph type="ftr" sz="quarter" idx="3"/>
          </p:nvPr>
        </p:nvSpPr>
        <p:spPr>
          <a:xfrm>
            <a:off x="467834" y="4767263"/>
            <a:ext cx="3338622" cy="274637"/>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US">
                <a:solidFill>
                  <a:srgbClr val="FFFFFF"/>
                </a:solidFill>
                <a:latin typeface="Arial"/>
                <a:cs typeface="Arial"/>
              </a:rPr>
              <a:t>Farm Facts GmbH, Abteilung, Verfasser</a:t>
            </a:r>
            <a:endParaRPr lang="en-US" dirty="0">
              <a:solidFill>
                <a:srgbClr val="FFFFFF"/>
              </a:solidFill>
              <a:latin typeface="Arial"/>
              <a:cs typeface="Arial"/>
            </a:endParaRPr>
          </a:p>
        </p:txBody>
      </p:sp>
    </p:spTree>
    <p:extLst>
      <p:ext uri="{BB962C8B-B14F-4D97-AF65-F5344CB8AC3E}">
        <p14:creationId xmlns:p14="http://schemas.microsoft.com/office/powerpoint/2010/main" val="997109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Nur Titel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xmlns="" id="{BFEEEB4E-E3D9-4CFC-AFA9-B01999C10488}"/>
              </a:ext>
            </a:extLst>
          </p:cNvPr>
          <p:cNvGraphicFramePr>
            <a:graphicFrameLocks noChangeAspect="1"/>
          </p:cNvGraphicFramePr>
          <p:nvPr userDrawn="1">
            <p:custDataLst>
              <p:tags r:id="rId2"/>
            </p:custDataLst>
            <p:extLst/>
          </p:nvPr>
        </p:nvGraphicFramePr>
        <p:xfrm>
          <a:off x="1589" y="1197"/>
          <a:ext cx="1587" cy="1190"/>
        </p:xfrm>
        <a:graphic>
          <a:graphicData uri="http://schemas.openxmlformats.org/presentationml/2006/ole">
            <mc:AlternateContent xmlns:mc="http://schemas.openxmlformats.org/markup-compatibility/2006">
              <mc:Choice xmlns:v="urn:schemas-microsoft-com:vml" Requires="v">
                <p:oleObj spid="_x0000_s3077" name="think-cell Slide" r:id="rId4" imgW="473" imgH="473" progId="TCLayout.ActiveDocument.1">
                  <p:embed/>
                </p:oleObj>
              </mc:Choice>
              <mc:Fallback>
                <p:oleObj name="think-cell Slide" r:id="rId4" imgW="473" imgH="473" progId="TCLayout.ActiveDocument.1">
                  <p:embed/>
                  <p:pic>
                    <p:nvPicPr>
                      <p:cNvPr id="0" name=""/>
                      <p:cNvPicPr/>
                      <p:nvPr/>
                    </p:nvPicPr>
                    <p:blipFill>
                      <a:blip r:embed="rId5"/>
                      <a:stretch>
                        <a:fillRect/>
                      </a:stretch>
                    </p:blipFill>
                    <p:spPr>
                      <a:xfrm>
                        <a:off x="1589" y="1197"/>
                        <a:ext cx="1587" cy="1190"/>
                      </a:xfrm>
                      <a:prstGeom prst="rect">
                        <a:avLst/>
                      </a:prstGeom>
                    </p:spPr>
                  </p:pic>
                </p:oleObj>
              </mc:Fallback>
            </mc:AlternateContent>
          </a:graphicData>
        </a:graphic>
      </p:graphicFrame>
      <p:sp>
        <p:nvSpPr>
          <p:cNvPr id="3" name="Title 2"/>
          <p:cNvSpPr>
            <a:spLocks noGrp="1"/>
          </p:cNvSpPr>
          <p:nvPr>
            <p:ph type="title"/>
          </p:nvPr>
        </p:nvSpPr>
        <p:spPr>
          <a:xfrm>
            <a:off x="150813" y="114306"/>
            <a:ext cx="7092000" cy="783431"/>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100130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elen Dank">
    <p:spTree>
      <p:nvGrpSpPr>
        <p:cNvPr id="1" name=""/>
        <p:cNvGrpSpPr/>
        <p:nvPr/>
      </p:nvGrpSpPr>
      <p:grpSpPr>
        <a:xfrm>
          <a:off x="0" y="0"/>
          <a:ext cx="0" cy="0"/>
          <a:chOff x="0" y="0"/>
          <a:chExt cx="0" cy="0"/>
        </a:xfrm>
      </p:grpSpPr>
      <p:sp>
        <p:nvSpPr>
          <p:cNvPr id="4" name="Inhaltsplatzhalter 8">
            <a:extLst>
              <a:ext uri="{FF2B5EF4-FFF2-40B4-BE49-F238E27FC236}">
                <a16:creationId xmlns:a16="http://schemas.microsoft.com/office/drawing/2014/main" xmlns="" id="{683884E1-8ED9-6840-8460-667169B8658E}"/>
              </a:ext>
            </a:extLst>
          </p:cNvPr>
          <p:cNvSpPr>
            <a:spLocks noGrp="1"/>
          </p:cNvSpPr>
          <p:nvPr>
            <p:ph sz="quarter" idx="10" hasCustomPrompt="1"/>
          </p:nvPr>
        </p:nvSpPr>
        <p:spPr>
          <a:xfrm>
            <a:off x="453730" y="1733866"/>
            <a:ext cx="8208261" cy="369332"/>
          </a:xfrm>
          <a:prstGeom prst="rect">
            <a:avLst/>
          </a:prstGeom>
        </p:spPr>
        <p:txBody>
          <a:bodyPr wrap="square" lIns="0" tIns="0" rIns="0" bIns="0">
            <a:spAutoFit/>
          </a:bodyPr>
          <a:lstStyle>
            <a:lvl1pPr marL="0" indent="0">
              <a:buNone/>
              <a:defRPr sz="2400" b="1">
                <a:latin typeface="Arial" panose="020B0604020202020204" pitchFamily="34" charset="0"/>
                <a:cs typeface="Arial" panose="020B0604020202020204" pitchFamily="34" charset="0"/>
              </a:defRPr>
            </a:lvl1pPr>
          </a:lstStyle>
          <a:p>
            <a:pPr>
              <a:defRPr/>
            </a:pPr>
            <a:r>
              <a:rPr lang="de-DE" sz="2400" dirty="0">
                <a:latin typeface="Arial" charset="0"/>
                <a:ea typeface="MS PGothic" charset="0"/>
              </a:rPr>
              <a:t>Vielen Dank für die Aufmerksamkeit!</a:t>
            </a:r>
          </a:p>
        </p:txBody>
      </p:sp>
      <p:pic>
        <p:nvPicPr>
          <p:cNvPr id="5" name="Grafik 4"/>
          <p:cNvPicPr>
            <a:picLocks noChangeAspect="1"/>
          </p:cNvPicPr>
          <p:nvPr userDrawn="1"/>
        </p:nvPicPr>
        <p:blipFill rotWithShape="1">
          <a:blip r:embed="rId2">
            <a:extLst>
              <a:ext uri="{28A0092B-C50C-407E-A947-70E740481C1C}">
                <a14:useLocalDpi xmlns:a14="http://schemas.microsoft.com/office/drawing/2010/main" val="0"/>
              </a:ext>
            </a:extLst>
          </a:blip>
          <a:srcRect r="2492"/>
          <a:stretch/>
        </p:blipFill>
        <p:spPr>
          <a:xfrm>
            <a:off x="0" y="2357428"/>
            <a:ext cx="9144000" cy="2786072"/>
          </a:xfrm>
          <a:prstGeom prst="rect">
            <a:avLst/>
          </a:prstGeom>
        </p:spPr>
      </p:pic>
    </p:spTree>
    <p:extLst>
      <p:ext uri="{BB962C8B-B14F-4D97-AF65-F5344CB8AC3E}">
        <p14:creationId xmlns:p14="http://schemas.microsoft.com/office/powerpoint/2010/main" val="4253902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9" name="Inhaltsplatzhalter 8">
            <a:extLst>
              <a:ext uri="{FF2B5EF4-FFF2-40B4-BE49-F238E27FC236}">
                <a16:creationId xmlns:a16="http://schemas.microsoft.com/office/drawing/2014/main" xmlns="" id="{0E28E9DD-8438-984C-A834-E75C2053421F}"/>
              </a:ext>
            </a:extLst>
          </p:cNvPr>
          <p:cNvSpPr>
            <a:spLocks noGrp="1"/>
          </p:cNvSpPr>
          <p:nvPr>
            <p:ph sz="quarter" idx="10" hasCustomPrompt="1"/>
          </p:nvPr>
        </p:nvSpPr>
        <p:spPr>
          <a:xfrm>
            <a:off x="453730" y="1441558"/>
            <a:ext cx="8208261" cy="369332"/>
          </a:xfrm>
          <a:prstGeom prst="rect">
            <a:avLst/>
          </a:prstGeom>
        </p:spPr>
        <p:txBody>
          <a:bodyPr wrap="square" lIns="0" tIns="0" rIns="0" bIns="0">
            <a:spAutoFit/>
          </a:bodyPr>
          <a:lstStyle>
            <a:lvl1pPr marL="0" indent="0">
              <a:buNone/>
              <a:defRPr sz="2400" b="1">
                <a:latin typeface="Arial" panose="020B0604020202020204" pitchFamily="34" charset="0"/>
                <a:cs typeface="Arial" panose="020B0604020202020204" pitchFamily="34" charset="0"/>
              </a:defRPr>
            </a:lvl1pPr>
          </a:lstStyle>
          <a:p>
            <a:r>
              <a:rPr lang="de-DE" dirty="0"/>
              <a:t>Titel der Präsentation</a:t>
            </a:r>
          </a:p>
        </p:txBody>
      </p:sp>
      <p:sp>
        <p:nvSpPr>
          <p:cNvPr id="11" name="Inhaltsplatzhalter 8">
            <a:extLst>
              <a:ext uri="{FF2B5EF4-FFF2-40B4-BE49-F238E27FC236}">
                <a16:creationId xmlns:a16="http://schemas.microsoft.com/office/drawing/2014/main" xmlns="" id="{42A70B54-D1DE-FB47-9C83-BB4DB5099B28}"/>
              </a:ext>
            </a:extLst>
          </p:cNvPr>
          <p:cNvSpPr>
            <a:spLocks noGrp="1"/>
          </p:cNvSpPr>
          <p:nvPr>
            <p:ph sz="quarter" idx="12" hasCustomPrompt="1"/>
          </p:nvPr>
        </p:nvSpPr>
        <p:spPr>
          <a:xfrm>
            <a:off x="439554" y="1872795"/>
            <a:ext cx="8208259" cy="268279"/>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a:latin typeface="Arial" panose="020B0604020202020204" pitchFamily="34" charset="0"/>
                <a:cs typeface="Arial" panose="020B0604020202020204" pitchFamily="34" charset="0"/>
              </a:defRPr>
            </a:lvl1pPr>
            <a:lvl2pPr>
              <a:defRPr b="0">
                <a:solidFill>
                  <a:schemeClr val="accent2"/>
                </a:solidFill>
              </a:defRPr>
            </a:lvl2pPr>
          </a:lstStyle>
          <a:p>
            <a:pPr marL="0" lvl="1" indent="0">
              <a:lnSpc>
                <a:spcPct val="120000"/>
              </a:lnSpc>
              <a:spcAft>
                <a:spcPct val="0"/>
              </a:spcAft>
              <a:buFont typeface="Arial" charset="0"/>
              <a:buNone/>
              <a:defRPr/>
            </a:pPr>
            <a:r>
              <a:rPr lang="de-DE" sz="1600" dirty="0">
                <a:solidFill>
                  <a:srgbClr val="008843"/>
                </a:solidFill>
                <a:latin typeface="Arial" charset="0"/>
                <a:ea typeface="MS PGothic" charset="0"/>
              </a:rPr>
              <a:t>Unterseite Subheadline</a:t>
            </a:r>
          </a:p>
        </p:txBody>
      </p:sp>
      <p:pic>
        <p:nvPicPr>
          <p:cNvPr id="3" name="Grafik 2"/>
          <p:cNvPicPr>
            <a:picLocks noChangeAspect="1"/>
          </p:cNvPicPr>
          <p:nvPr userDrawn="1"/>
        </p:nvPicPr>
        <p:blipFill rotWithShape="1">
          <a:blip r:embed="rId2">
            <a:extLst>
              <a:ext uri="{28A0092B-C50C-407E-A947-70E740481C1C}">
                <a14:useLocalDpi xmlns:a14="http://schemas.microsoft.com/office/drawing/2010/main" val="0"/>
              </a:ext>
            </a:extLst>
          </a:blip>
          <a:srcRect r="2492"/>
          <a:stretch/>
        </p:blipFill>
        <p:spPr>
          <a:xfrm>
            <a:off x="0" y="2357428"/>
            <a:ext cx="9144000" cy="2786072"/>
          </a:xfrm>
          <a:prstGeom prst="rect">
            <a:avLst/>
          </a:prstGeom>
        </p:spPr>
      </p:pic>
    </p:spTree>
    <p:extLst>
      <p:ext uri="{BB962C8B-B14F-4D97-AF65-F5344CB8AC3E}">
        <p14:creationId xmlns:p14="http://schemas.microsoft.com/office/powerpoint/2010/main" val="3446794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2">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xmlns="" id="{7E4913B5-E99D-1043-A569-56E0B6B59798}"/>
              </a:ext>
            </a:extLst>
          </p:cNvPr>
          <p:cNvSpPr>
            <a:spLocks noGrp="1"/>
          </p:cNvSpPr>
          <p:nvPr>
            <p:ph type="ftr" sz="quarter" idx="3"/>
          </p:nvPr>
        </p:nvSpPr>
        <p:spPr>
          <a:xfrm>
            <a:off x="467834" y="4767263"/>
            <a:ext cx="3338622" cy="274637"/>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US">
                <a:solidFill>
                  <a:srgbClr val="FFFFFF"/>
                </a:solidFill>
                <a:latin typeface="Arial"/>
                <a:cs typeface="Arial"/>
              </a:rPr>
              <a:t>Farm Facts GmbH, Abteilung, Verfasser</a:t>
            </a:r>
            <a:endParaRPr lang="en-US" dirty="0">
              <a:solidFill>
                <a:srgbClr val="FFFFFF"/>
              </a:solidFill>
              <a:latin typeface="Arial"/>
              <a:cs typeface="Arial"/>
            </a:endParaRPr>
          </a:p>
        </p:txBody>
      </p:sp>
      <p:sp>
        <p:nvSpPr>
          <p:cNvPr id="3" name="Inhaltsplatzhalter 8">
            <a:extLst>
              <a:ext uri="{FF2B5EF4-FFF2-40B4-BE49-F238E27FC236}">
                <a16:creationId xmlns:a16="http://schemas.microsoft.com/office/drawing/2014/main" xmlns="" id="{89774059-9D44-6241-9C09-F567DDE8130C}"/>
              </a:ext>
            </a:extLst>
          </p:cNvPr>
          <p:cNvSpPr>
            <a:spLocks noGrp="1"/>
          </p:cNvSpPr>
          <p:nvPr>
            <p:ph sz="quarter" idx="10" hasCustomPrompt="1"/>
          </p:nvPr>
        </p:nvSpPr>
        <p:spPr>
          <a:xfrm>
            <a:off x="467834" y="1101317"/>
            <a:ext cx="8208261" cy="369332"/>
          </a:xfrm>
          <a:prstGeom prst="rect">
            <a:avLst/>
          </a:prstGeom>
        </p:spPr>
        <p:txBody>
          <a:bodyPr wrap="square" lIns="0" tIns="0" rIns="0" bIns="0">
            <a:spAutoFit/>
          </a:bodyPr>
          <a:lstStyle>
            <a:lvl1pPr marL="0" indent="0">
              <a:buNone/>
              <a:defRPr sz="2400" b="1">
                <a:latin typeface="Arial" panose="020B0604020202020204" pitchFamily="34" charset="0"/>
                <a:cs typeface="Arial" panose="020B0604020202020204" pitchFamily="34" charset="0"/>
              </a:defRPr>
            </a:lvl1pPr>
          </a:lstStyle>
          <a:p>
            <a:r>
              <a:rPr lang="de-DE" dirty="0"/>
              <a:t>Titel der Präsentation</a:t>
            </a:r>
          </a:p>
        </p:txBody>
      </p:sp>
      <p:sp>
        <p:nvSpPr>
          <p:cNvPr id="4" name="Inhaltsplatzhalter 8">
            <a:extLst>
              <a:ext uri="{FF2B5EF4-FFF2-40B4-BE49-F238E27FC236}">
                <a16:creationId xmlns:a16="http://schemas.microsoft.com/office/drawing/2014/main" xmlns="" id="{FB3AC952-3C48-6E4C-AB4F-952827074FE6}"/>
              </a:ext>
            </a:extLst>
          </p:cNvPr>
          <p:cNvSpPr>
            <a:spLocks noGrp="1"/>
          </p:cNvSpPr>
          <p:nvPr>
            <p:ph sz="quarter" idx="11" hasCustomPrompt="1"/>
          </p:nvPr>
        </p:nvSpPr>
        <p:spPr>
          <a:xfrm>
            <a:off x="467834" y="1518960"/>
            <a:ext cx="8208261" cy="246221"/>
          </a:xfrm>
          <a:prstGeom prst="rect">
            <a:avLst/>
          </a:prstGeom>
        </p:spPr>
        <p:txBody>
          <a:bodyPr wrap="square" lIns="0" tIns="0" rIns="0" bIns="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1">
                <a:solidFill>
                  <a:schemeClr val="bg2"/>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de-DE" sz="1600" b="0" dirty="0">
                <a:solidFill>
                  <a:srgbClr val="008843"/>
                </a:solidFill>
                <a:latin typeface="Arial" charset="0"/>
                <a:ea typeface="MS PGothic" charset="0"/>
              </a:rPr>
              <a:t>Hier steht eine Unterzeile</a:t>
            </a:r>
            <a:endParaRPr lang="de-DE" dirty="0"/>
          </a:p>
        </p:txBody>
      </p:sp>
    </p:spTree>
    <p:extLst>
      <p:ext uri="{BB962C8B-B14F-4D97-AF65-F5344CB8AC3E}">
        <p14:creationId xmlns:p14="http://schemas.microsoft.com/office/powerpoint/2010/main" val="568795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9.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Bild 1" descr="BayWa_FarmFacts_Logo_RGB.pn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37325" y="231775"/>
            <a:ext cx="2368550" cy="925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hteck 12"/>
          <p:cNvSpPr/>
          <p:nvPr userDrawn="1"/>
        </p:nvSpPr>
        <p:spPr>
          <a:xfrm>
            <a:off x="0" y="4676775"/>
            <a:ext cx="9144000" cy="466725"/>
          </a:xfrm>
          <a:prstGeom prst="rect">
            <a:avLst/>
          </a:prstGeom>
          <a:solidFill>
            <a:srgbClr val="0088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sp>
        <p:nvSpPr>
          <p:cNvPr id="15" name="Textplatzhalter 1"/>
          <p:cNvSpPr txBox="1">
            <a:spLocks/>
          </p:cNvSpPr>
          <p:nvPr userDrawn="1"/>
        </p:nvSpPr>
        <p:spPr>
          <a:xfrm>
            <a:off x="6737350" y="4845050"/>
            <a:ext cx="879475" cy="122238"/>
          </a:xfrm>
          <a:prstGeom prst="rect">
            <a:avLst/>
          </a:prstGeom>
        </p:spPr>
        <p:txBody>
          <a:bodyPr lIns="54000" tIns="0" rIns="0" bIns="0" anchor="b">
            <a:spAutoFit/>
          </a:bodyPr>
          <a:lstStyle>
            <a:defPPr>
              <a:defRPr lang="en-US"/>
            </a:defPPr>
            <a:lvl1pPr algn="l" rtl="0" eaLnBrk="1" fontAlgn="auto" hangingPunct="1">
              <a:spcBef>
                <a:spcPts val="0"/>
              </a:spcBef>
              <a:spcAft>
                <a:spcPts val="0"/>
              </a:spcAft>
              <a:defRPr sz="10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Arial" charset="0"/>
                <a:ea typeface="MS PGothic" charset="0"/>
                <a:cs typeface="MS PGothic" charset="0"/>
              </a:defRPr>
            </a:lvl5pPr>
            <a:lvl6pPr marL="2286000" algn="l" defTabSz="457200" rtl="0" eaLnBrk="1" latinLnBrk="0" hangingPunct="1">
              <a:defRPr kern="1200">
                <a:solidFill>
                  <a:schemeClr val="tx1"/>
                </a:solidFill>
                <a:latin typeface="Arial" charset="0"/>
                <a:ea typeface="MS PGothic" charset="0"/>
                <a:cs typeface="MS PGothic" charset="0"/>
              </a:defRPr>
            </a:lvl6pPr>
            <a:lvl7pPr marL="2743200" algn="l" defTabSz="457200" rtl="0" eaLnBrk="1" latinLnBrk="0" hangingPunct="1">
              <a:defRPr kern="1200">
                <a:solidFill>
                  <a:schemeClr val="tx1"/>
                </a:solidFill>
                <a:latin typeface="Arial" charset="0"/>
                <a:ea typeface="MS PGothic" charset="0"/>
                <a:cs typeface="MS PGothic" charset="0"/>
              </a:defRPr>
            </a:lvl7pPr>
            <a:lvl8pPr marL="3200400" algn="l" defTabSz="457200" rtl="0" eaLnBrk="1" latinLnBrk="0" hangingPunct="1">
              <a:defRPr kern="1200">
                <a:solidFill>
                  <a:schemeClr val="tx1"/>
                </a:solidFill>
                <a:latin typeface="Arial" charset="0"/>
                <a:ea typeface="MS PGothic" charset="0"/>
                <a:cs typeface="MS PGothic" charset="0"/>
              </a:defRPr>
            </a:lvl8pPr>
            <a:lvl9pPr marL="3657600" algn="l" defTabSz="457200" rtl="0" eaLnBrk="1" latinLnBrk="0" hangingPunct="1">
              <a:defRPr kern="1200">
                <a:solidFill>
                  <a:schemeClr val="tx1"/>
                </a:solidFill>
                <a:latin typeface="Arial" charset="0"/>
                <a:ea typeface="MS PGothic" charset="0"/>
                <a:cs typeface="MS PGothic" charset="0"/>
              </a:defRPr>
            </a:lvl9pPr>
          </a:lstStyle>
          <a:p>
            <a:pPr>
              <a:defRPr/>
            </a:pPr>
            <a:fld id="{78BE8CC8-47A5-A448-BE3E-34139828086E}" type="datetime1">
              <a:rPr lang="de-DE" sz="800" smtClean="0">
                <a:solidFill>
                  <a:srgbClr val="FFFFFF"/>
                </a:solidFill>
                <a:latin typeface="Arial"/>
                <a:cs typeface="Arial"/>
              </a:rPr>
              <a:t>02.07.2019</a:t>
            </a:fld>
            <a:endParaRPr lang="en-US" sz="800" dirty="0">
              <a:solidFill>
                <a:srgbClr val="FFFFFF"/>
              </a:solidFill>
              <a:latin typeface="Arial"/>
              <a:cs typeface="Arial"/>
            </a:endParaRPr>
          </a:p>
        </p:txBody>
      </p:sp>
      <p:sp>
        <p:nvSpPr>
          <p:cNvPr id="16" name="Textplatzhalter 1"/>
          <p:cNvSpPr txBox="1">
            <a:spLocks/>
          </p:cNvSpPr>
          <p:nvPr userDrawn="1"/>
        </p:nvSpPr>
        <p:spPr>
          <a:xfrm>
            <a:off x="8108950" y="4845050"/>
            <a:ext cx="571500" cy="122238"/>
          </a:xfrm>
          <a:prstGeom prst="rect">
            <a:avLst/>
          </a:prstGeom>
        </p:spPr>
        <p:txBody>
          <a:bodyPr lIns="54000" tIns="0" rIns="0" bIns="0" anchor="b">
            <a:spAutoFit/>
          </a:bodyPr>
          <a:lstStyle>
            <a:defPPr>
              <a:defRPr lang="en-US"/>
            </a:defPPr>
            <a:lvl1pPr algn="l" rtl="0" eaLnBrk="1" fontAlgn="auto" hangingPunct="1">
              <a:spcBef>
                <a:spcPts val="0"/>
              </a:spcBef>
              <a:spcAft>
                <a:spcPts val="0"/>
              </a:spcAft>
              <a:defRPr sz="10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Arial" charset="0"/>
                <a:ea typeface="MS PGothic" charset="0"/>
                <a:cs typeface="MS PGothic" charset="0"/>
              </a:defRPr>
            </a:lvl5pPr>
            <a:lvl6pPr marL="2286000" algn="l" defTabSz="457200" rtl="0" eaLnBrk="1" latinLnBrk="0" hangingPunct="1">
              <a:defRPr kern="1200">
                <a:solidFill>
                  <a:schemeClr val="tx1"/>
                </a:solidFill>
                <a:latin typeface="Arial" charset="0"/>
                <a:ea typeface="MS PGothic" charset="0"/>
                <a:cs typeface="MS PGothic" charset="0"/>
              </a:defRPr>
            </a:lvl6pPr>
            <a:lvl7pPr marL="2743200" algn="l" defTabSz="457200" rtl="0" eaLnBrk="1" latinLnBrk="0" hangingPunct="1">
              <a:defRPr kern="1200">
                <a:solidFill>
                  <a:schemeClr val="tx1"/>
                </a:solidFill>
                <a:latin typeface="Arial" charset="0"/>
                <a:ea typeface="MS PGothic" charset="0"/>
                <a:cs typeface="MS PGothic" charset="0"/>
              </a:defRPr>
            </a:lvl7pPr>
            <a:lvl8pPr marL="3200400" algn="l" defTabSz="457200" rtl="0" eaLnBrk="1" latinLnBrk="0" hangingPunct="1">
              <a:defRPr kern="1200">
                <a:solidFill>
                  <a:schemeClr val="tx1"/>
                </a:solidFill>
                <a:latin typeface="Arial" charset="0"/>
                <a:ea typeface="MS PGothic" charset="0"/>
                <a:cs typeface="MS PGothic" charset="0"/>
              </a:defRPr>
            </a:lvl8pPr>
            <a:lvl9pPr marL="3657600" algn="l" defTabSz="457200" rtl="0" eaLnBrk="1" latinLnBrk="0" hangingPunct="1">
              <a:defRPr kern="1200">
                <a:solidFill>
                  <a:schemeClr val="tx1"/>
                </a:solidFill>
                <a:latin typeface="Arial" charset="0"/>
                <a:ea typeface="MS PGothic" charset="0"/>
                <a:cs typeface="MS PGothic" charset="0"/>
              </a:defRPr>
            </a:lvl9pPr>
          </a:lstStyle>
          <a:p>
            <a:pPr algn="r">
              <a:defRPr/>
            </a:pPr>
            <a:r>
              <a:rPr lang="en-US" sz="800" dirty="0" err="1">
                <a:solidFill>
                  <a:srgbClr val="FFFFFF"/>
                </a:solidFill>
                <a:latin typeface="Arial"/>
                <a:cs typeface="Arial"/>
              </a:rPr>
              <a:t>Seite</a:t>
            </a:r>
            <a:r>
              <a:rPr lang="en-US" sz="800" dirty="0">
                <a:solidFill>
                  <a:srgbClr val="FFFFFF"/>
                </a:solidFill>
                <a:latin typeface="Arial"/>
                <a:cs typeface="Arial"/>
              </a:rPr>
              <a:t> </a:t>
            </a:r>
            <a:fld id="{86817999-8704-8E4B-8D5A-C7B3431C32E5}" type="slidenum">
              <a:rPr lang="en-US" sz="800" smtClean="0">
                <a:solidFill>
                  <a:srgbClr val="FFFFFF"/>
                </a:solidFill>
                <a:latin typeface="Arial"/>
                <a:cs typeface="Arial"/>
              </a:rPr>
              <a:pPr algn="r">
                <a:defRPr/>
              </a:pPr>
              <a:t>‹Nr.›</a:t>
            </a:fld>
            <a:endParaRPr lang="en-US" sz="800" dirty="0">
              <a:solidFill>
                <a:srgbClr val="FFFFFF"/>
              </a:solidFill>
              <a:latin typeface="Arial"/>
              <a:cs typeface="Arial"/>
            </a:endParaRPr>
          </a:p>
        </p:txBody>
      </p:sp>
      <p:sp>
        <p:nvSpPr>
          <p:cNvPr id="2" name="Fußzeilenplatzhalter 1">
            <a:extLst>
              <a:ext uri="{FF2B5EF4-FFF2-40B4-BE49-F238E27FC236}">
                <a16:creationId xmlns:a16="http://schemas.microsoft.com/office/drawing/2014/main" xmlns="" id="{0BD9C878-D6A6-DD41-BD75-204B6345249F}"/>
              </a:ext>
            </a:extLst>
          </p:cNvPr>
          <p:cNvSpPr>
            <a:spLocks noGrp="1"/>
          </p:cNvSpPr>
          <p:nvPr>
            <p:ph type="ftr" sz="quarter" idx="3"/>
          </p:nvPr>
        </p:nvSpPr>
        <p:spPr>
          <a:xfrm>
            <a:off x="467834" y="4767263"/>
            <a:ext cx="3338622" cy="274637"/>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US">
                <a:solidFill>
                  <a:srgbClr val="FFFFFF"/>
                </a:solidFill>
                <a:latin typeface="Arial"/>
                <a:cs typeface="Arial"/>
              </a:rPr>
              <a:t>Farm Facts GmbH, Abteilung, Verfasser</a:t>
            </a:r>
            <a:endParaRPr lang="en-US" dirty="0">
              <a:solidFill>
                <a:srgbClr val="FFFFFF"/>
              </a:solidFill>
              <a:latin typeface="Arial"/>
              <a:cs typeface="Arial"/>
            </a:endParaRPr>
          </a:p>
        </p:txBody>
      </p:sp>
    </p:spTree>
    <p:extLst>
      <p:ext uri="{BB962C8B-B14F-4D97-AF65-F5344CB8AC3E}">
        <p14:creationId xmlns:p14="http://schemas.microsoft.com/office/powerpoint/2010/main" val="7184344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49" r:id="rId3"/>
    <p:sldLayoutId id="2147483678" r:id="rId4"/>
    <p:sldLayoutId id="2147483665" r:id="rId5"/>
    <p:sldLayoutId id="2147483679" r:id="rId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1" descr="BayWa_FarmFacts_Logo_RGB.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37325" y="231775"/>
            <a:ext cx="2368550" cy="925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530259"/>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rotWithShape="1">
          <a:blip r:embed="rId3">
            <a:extLst>
              <a:ext uri="{28A0092B-C50C-407E-A947-70E740481C1C}">
                <a14:useLocalDpi xmlns:a14="http://schemas.microsoft.com/office/drawing/2010/main" val="0"/>
              </a:ext>
            </a:extLst>
          </a:blip>
          <a:srcRect r="2492"/>
          <a:stretch/>
        </p:blipFill>
        <p:spPr>
          <a:xfrm>
            <a:off x="0" y="2357428"/>
            <a:ext cx="9144000" cy="2786072"/>
          </a:xfrm>
          <a:prstGeom prst="rect">
            <a:avLst/>
          </a:prstGeom>
        </p:spPr>
      </p:pic>
      <p:pic>
        <p:nvPicPr>
          <p:cNvPr id="7" name="Bild 1" descr="BayWa_FarmFacts_Logo_RGB.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37325" y="231775"/>
            <a:ext cx="2368550" cy="925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hteck 7"/>
          <p:cNvSpPr/>
          <p:nvPr userDrawn="1"/>
        </p:nvSpPr>
        <p:spPr>
          <a:xfrm>
            <a:off x="0" y="4676775"/>
            <a:ext cx="9144000" cy="466725"/>
          </a:xfrm>
          <a:prstGeom prst="rect">
            <a:avLst/>
          </a:prstGeom>
          <a:solidFill>
            <a:srgbClr val="0088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sp>
        <p:nvSpPr>
          <p:cNvPr id="10" name="Textplatzhalter 1"/>
          <p:cNvSpPr txBox="1">
            <a:spLocks/>
          </p:cNvSpPr>
          <p:nvPr userDrawn="1"/>
        </p:nvSpPr>
        <p:spPr>
          <a:xfrm>
            <a:off x="6737350" y="4845050"/>
            <a:ext cx="879475" cy="122238"/>
          </a:xfrm>
          <a:prstGeom prst="rect">
            <a:avLst/>
          </a:prstGeom>
        </p:spPr>
        <p:txBody>
          <a:bodyPr lIns="54000" tIns="0" rIns="0" bIns="0" anchor="b">
            <a:spAutoFit/>
          </a:bodyPr>
          <a:lstStyle>
            <a:defPPr>
              <a:defRPr lang="en-US"/>
            </a:defPPr>
            <a:lvl1pPr algn="l" rtl="0" eaLnBrk="1" fontAlgn="auto" hangingPunct="1">
              <a:spcBef>
                <a:spcPts val="0"/>
              </a:spcBef>
              <a:spcAft>
                <a:spcPts val="0"/>
              </a:spcAft>
              <a:defRPr sz="10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Arial" charset="0"/>
                <a:ea typeface="MS PGothic" charset="0"/>
                <a:cs typeface="MS PGothic" charset="0"/>
              </a:defRPr>
            </a:lvl5pPr>
            <a:lvl6pPr marL="2286000" algn="l" defTabSz="457200" rtl="0" eaLnBrk="1" latinLnBrk="0" hangingPunct="1">
              <a:defRPr kern="1200">
                <a:solidFill>
                  <a:schemeClr val="tx1"/>
                </a:solidFill>
                <a:latin typeface="Arial" charset="0"/>
                <a:ea typeface="MS PGothic" charset="0"/>
                <a:cs typeface="MS PGothic" charset="0"/>
              </a:defRPr>
            </a:lvl6pPr>
            <a:lvl7pPr marL="2743200" algn="l" defTabSz="457200" rtl="0" eaLnBrk="1" latinLnBrk="0" hangingPunct="1">
              <a:defRPr kern="1200">
                <a:solidFill>
                  <a:schemeClr val="tx1"/>
                </a:solidFill>
                <a:latin typeface="Arial" charset="0"/>
                <a:ea typeface="MS PGothic" charset="0"/>
                <a:cs typeface="MS PGothic" charset="0"/>
              </a:defRPr>
            </a:lvl7pPr>
            <a:lvl8pPr marL="3200400" algn="l" defTabSz="457200" rtl="0" eaLnBrk="1" latinLnBrk="0" hangingPunct="1">
              <a:defRPr kern="1200">
                <a:solidFill>
                  <a:schemeClr val="tx1"/>
                </a:solidFill>
                <a:latin typeface="Arial" charset="0"/>
                <a:ea typeface="MS PGothic" charset="0"/>
                <a:cs typeface="MS PGothic" charset="0"/>
              </a:defRPr>
            </a:lvl8pPr>
            <a:lvl9pPr marL="3657600" algn="l" defTabSz="457200" rtl="0" eaLnBrk="1" latinLnBrk="0" hangingPunct="1">
              <a:defRPr kern="1200">
                <a:solidFill>
                  <a:schemeClr val="tx1"/>
                </a:solidFill>
                <a:latin typeface="Arial" charset="0"/>
                <a:ea typeface="MS PGothic" charset="0"/>
                <a:cs typeface="MS PGothic" charset="0"/>
              </a:defRPr>
            </a:lvl9pPr>
          </a:lstStyle>
          <a:p>
            <a:pPr>
              <a:defRPr/>
            </a:pPr>
            <a:fld id="{419DCC00-2BDF-8449-B8CE-6B3C855DF6CF}" type="datetime1">
              <a:rPr lang="de-DE" sz="800" smtClean="0">
                <a:solidFill>
                  <a:srgbClr val="FFFFFF"/>
                </a:solidFill>
                <a:latin typeface="Arial"/>
                <a:cs typeface="Arial"/>
              </a:rPr>
              <a:t>02.07.2019</a:t>
            </a:fld>
            <a:endParaRPr lang="en-US" sz="800" dirty="0">
              <a:solidFill>
                <a:srgbClr val="FFFFFF"/>
              </a:solidFill>
              <a:latin typeface="Arial"/>
              <a:cs typeface="Arial"/>
            </a:endParaRPr>
          </a:p>
        </p:txBody>
      </p:sp>
      <p:sp>
        <p:nvSpPr>
          <p:cNvPr id="11" name="Textplatzhalter 1"/>
          <p:cNvSpPr txBox="1">
            <a:spLocks/>
          </p:cNvSpPr>
          <p:nvPr userDrawn="1"/>
        </p:nvSpPr>
        <p:spPr>
          <a:xfrm>
            <a:off x="8108950" y="4845050"/>
            <a:ext cx="571500" cy="122238"/>
          </a:xfrm>
          <a:prstGeom prst="rect">
            <a:avLst/>
          </a:prstGeom>
        </p:spPr>
        <p:txBody>
          <a:bodyPr lIns="54000" tIns="0" rIns="0" bIns="0" anchor="b">
            <a:spAutoFit/>
          </a:bodyPr>
          <a:lstStyle>
            <a:defPPr>
              <a:defRPr lang="en-US"/>
            </a:defPPr>
            <a:lvl1pPr algn="l" rtl="0" eaLnBrk="1" fontAlgn="auto" hangingPunct="1">
              <a:spcBef>
                <a:spcPts val="0"/>
              </a:spcBef>
              <a:spcAft>
                <a:spcPts val="0"/>
              </a:spcAft>
              <a:defRPr sz="10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Arial" charset="0"/>
                <a:ea typeface="MS PGothic" charset="0"/>
                <a:cs typeface="MS PGothic" charset="0"/>
              </a:defRPr>
            </a:lvl5pPr>
            <a:lvl6pPr marL="2286000" algn="l" defTabSz="457200" rtl="0" eaLnBrk="1" latinLnBrk="0" hangingPunct="1">
              <a:defRPr kern="1200">
                <a:solidFill>
                  <a:schemeClr val="tx1"/>
                </a:solidFill>
                <a:latin typeface="Arial" charset="0"/>
                <a:ea typeface="MS PGothic" charset="0"/>
                <a:cs typeface="MS PGothic" charset="0"/>
              </a:defRPr>
            </a:lvl6pPr>
            <a:lvl7pPr marL="2743200" algn="l" defTabSz="457200" rtl="0" eaLnBrk="1" latinLnBrk="0" hangingPunct="1">
              <a:defRPr kern="1200">
                <a:solidFill>
                  <a:schemeClr val="tx1"/>
                </a:solidFill>
                <a:latin typeface="Arial" charset="0"/>
                <a:ea typeface="MS PGothic" charset="0"/>
                <a:cs typeface="MS PGothic" charset="0"/>
              </a:defRPr>
            </a:lvl7pPr>
            <a:lvl8pPr marL="3200400" algn="l" defTabSz="457200" rtl="0" eaLnBrk="1" latinLnBrk="0" hangingPunct="1">
              <a:defRPr kern="1200">
                <a:solidFill>
                  <a:schemeClr val="tx1"/>
                </a:solidFill>
                <a:latin typeface="Arial" charset="0"/>
                <a:ea typeface="MS PGothic" charset="0"/>
                <a:cs typeface="MS PGothic" charset="0"/>
              </a:defRPr>
            </a:lvl8pPr>
            <a:lvl9pPr marL="3657600" algn="l" defTabSz="457200" rtl="0" eaLnBrk="1" latinLnBrk="0" hangingPunct="1">
              <a:defRPr kern="1200">
                <a:solidFill>
                  <a:schemeClr val="tx1"/>
                </a:solidFill>
                <a:latin typeface="Arial" charset="0"/>
                <a:ea typeface="MS PGothic" charset="0"/>
                <a:cs typeface="MS PGothic" charset="0"/>
              </a:defRPr>
            </a:lvl9pPr>
          </a:lstStyle>
          <a:p>
            <a:pPr algn="r">
              <a:defRPr/>
            </a:pPr>
            <a:r>
              <a:rPr lang="en-US" sz="800" dirty="0" err="1">
                <a:solidFill>
                  <a:srgbClr val="FFFFFF"/>
                </a:solidFill>
                <a:latin typeface="Arial"/>
                <a:cs typeface="Arial"/>
              </a:rPr>
              <a:t>Seite</a:t>
            </a:r>
            <a:r>
              <a:rPr lang="en-US" sz="800" dirty="0">
                <a:solidFill>
                  <a:srgbClr val="FFFFFF"/>
                </a:solidFill>
                <a:latin typeface="Arial"/>
                <a:cs typeface="Arial"/>
              </a:rPr>
              <a:t> </a:t>
            </a:r>
            <a:fld id="{86817999-8704-8E4B-8D5A-C7B3431C32E5}" type="slidenum">
              <a:rPr lang="en-US" sz="800" smtClean="0">
                <a:solidFill>
                  <a:srgbClr val="FFFFFF"/>
                </a:solidFill>
                <a:latin typeface="Arial"/>
                <a:cs typeface="Arial"/>
              </a:rPr>
              <a:pPr algn="r">
                <a:defRPr/>
              </a:pPr>
              <a:t>‹Nr.›</a:t>
            </a:fld>
            <a:endParaRPr lang="en-US" sz="800" dirty="0">
              <a:solidFill>
                <a:srgbClr val="FFFFFF"/>
              </a:solidFill>
              <a:latin typeface="Arial"/>
              <a:cs typeface="Arial"/>
            </a:endParaRPr>
          </a:p>
        </p:txBody>
      </p:sp>
      <p:sp>
        <p:nvSpPr>
          <p:cNvPr id="12" name="Fußzeilenplatzhalter 1">
            <a:extLst>
              <a:ext uri="{FF2B5EF4-FFF2-40B4-BE49-F238E27FC236}">
                <a16:creationId xmlns:a16="http://schemas.microsoft.com/office/drawing/2014/main" xmlns="" id="{BA871B58-8517-2348-8F0C-CD2C4761EFA2}"/>
              </a:ext>
            </a:extLst>
          </p:cNvPr>
          <p:cNvSpPr>
            <a:spLocks noGrp="1"/>
          </p:cNvSpPr>
          <p:nvPr>
            <p:ph type="ftr" sz="quarter" idx="3"/>
          </p:nvPr>
        </p:nvSpPr>
        <p:spPr>
          <a:xfrm>
            <a:off x="467834" y="4767263"/>
            <a:ext cx="3338622" cy="274637"/>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US">
                <a:solidFill>
                  <a:srgbClr val="FFFFFF"/>
                </a:solidFill>
                <a:latin typeface="Arial"/>
                <a:cs typeface="Arial"/>
              </a:rPr>
              <a:t>Farm Facts GmbH, Abteilung, Verfasser</a:t>
            </a:r>
            <a:endParaRPr lang="en-US" dirty="0">
              <a:solidFill>
                <a:srgbClr val="FFFFFF"/>
              </a:solidFill>
              <a:latin typeface="Arial"/>
              <a:cs typeface="Arial"/>
            </a:endParaRPr>
          </a:p>
        </p:txBody>
      </p:sp>
    </p:spTree>
    <p:extLst>
      <p:ext uri="{BB962C8B-B14F-4D97-AF65-F5344CB8AC3E}">
        <p14:creationId xmlns:p14="http://schemas.microsoft.com/office/powerpoint/2010/main" val="3260899639"/>
      </p:ext>
    </p:extLst>
  </p:cSld>
  <p:clrMap bg1="lt1" tx1="dk1" bg2="lt2" tx2="dk2" accent1="accent1" accent2="accent2" accent3="accent3" accent4="accent4" accent5="accent5" accent6="accent6" hlink="hlink" folHlink="folHlink"/>
  <p:sldLayoutIdLst>
    <p:sldLayoutId id="2147483677"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image" Target="../media/image70.jpg"/><Relationship Id="rId1" Type="http://schemas.openxmlformats.org/officeDocument/2006/relationships/slideLayout" Target="../slideLayouts/slideLayout3.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 Id="rId9" Type="http://schemas.openxmlformats.org/officeDocument/2006/relationships/image" Target="../media/image77.jp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jpg"/><Relationship Id="rId1" Type="http://schemas.openxmlformats.org/officeDocument/2006/relationships/slideLayout" Target="../slideLayouts/slideLayout3.xml"/><Relationship Id="rId6" Type="http://schemas.openxmlformats.org/officeDocument/2006/relationships/image" Target="../media/image25.jpg"/><Relationship Id="rId11" Type="http://schemas.openxmlformats.org/officeDocument/2006/relationships/image" Target="../media/image30.pn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wmf"/><Relationship Id="rId3" Type="http://schemas.openxmlformats.org/officeDocument/2006/relationships/tags" Target="../tags/tag3.xml"/><Relationship Id="rId7" Type="http://schemas.openxmlformats.org/officeDocument/2006/relationships/image" Target="../media/image31.emf"/><Relationship Id="rId12" Type="http://schemas.openxmlformats.org/officeDocument/2006/relationships/image" Target="../media/image36.jpe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35.jpeg"/><Relationship Id="rId5" Type="http://schemas.openxmlformats.org/officeDocument/2006/relationships/notesSlide" Target="../notesSlides/notesSlide1.xml"/><Relationship Id="rId10" Type="http://schemas.openxmlformats.org/officeDocument/2006/relationships/image" Target="../media/image34.jpeg"/><Relationship Id="rId4" Type="http://schemas.openxmlformats.org/officeDocument/2006/relationships/slideLayout" Target="../slideLayouts/slideLayout6.xml"/><Relationship Id="rId9" Type="http://schemas.openxmlformats.org/officeDocument/2006/relationships/image" Target="../media/image33.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4448092"/>
            <a:ext cx="2130425" cy="457200"/>
          </a:xfrm>
          <a:prstGeom prst="rect">
            <a:avLst/>
          </a:prstGeom>
          <a:solidFill>
            <a:srgbClr val="0088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sp>
        <p:nvSpPr>
          <p:cNvPr id="3" name="Textplatzhalter 1"/>
          <p:cNvSpPr txBox="1">
            <a:spLocks/>
          </p:cNvSpPr>
          <p:nvPr/>
        </p:nvSpPr>
        <p:spPr bwMode="auto">
          <a:xfrm>
            <a:off x="369888" y="4554454"/>
            <a:ext cx="1789112" cy="26752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de-DE" sz="1000" b="1" dirty="0" smtClean="0">
                <a:solidFill>
                  <a:schemeClr val="bg1"/>
                </a:solidFill>
                <a:latin typeface="Arial" charset="0"/>
                <a:ea typeface="MS PGothic" charset="0"/>
                <a:cs typeface="MS PGothic" charset="0"/>
              </a:rPr>
              <a:t>München, 02.07.2019</a:t>
            </a:r>
            <a:endParaRPr lang="de-DE" sz="1000" b="1" dirty="0">
              <a:solidFill>
                <a:schemeClr val="bg1"/>
              </a:solidFill>
              <a:latin typeface="Arial" charset="0"/>
              <a:ea typeface="MS PGothic" charset="0"/>
              <a:cs typeface="MS PGothic" charset="0"/>
            </a:endParaRPr>
          </a:p>
        </p:txBody>
      </p:sp>
      <p:sp>
        <p:nvSpPr>
          <p:cNvPr id="6" name="Inhaltsplatzhalter 5">
            <a:extLst>
              <a:ext uri="{FF2B5EF4-FFF2-40B4-BE49-F238E27FC236}">
                <a16:creationId xmlns:a16="http://schemas.microsoft.com/office/drawing/2014/main" xmlns="" id="{DE8F6325-C3B3-EC41-A2EB-347FD0DDC4BE}"/>
              </a:ext>
            </a:extLst>
          </p:cNvPr>
          <p:cNvSpPr>
            <a:spLocks noGrp="1"/>
          </p:cNvSpPr>
          <p:nvPr>
            <p:ph sz="quarter" idx="10"/>
          </p:nvPr>
        </p:nvSpPr>
        <p:spPr/>
        <p:txBody>
          <a:bodyPr/>
          <a:lstStyle/>
          <a:p>
            <a:r>
              <a:rPr lang="de-DE" dirty="0"/>
              <a:t>FarmFacts.</a:t>
            </a:r>
          </a:p>
        </p:txBody>
      </p:sp>
      <p:sp>
        <p:nvSpPr>
          <p:cNvPr id="7" name="Inhaltsplatzhalter 6">
            <a:extLst>
              <a:ext uri="{FF2B5EF4-FFF2-40B4-BE49-F238E27FC236}">
                <a16:creationId xmlns:a16="http://schemas.microsoft.com/office/drawing/2014/main" xmlns="" id="{F298BB30-6C2C-C04A-AD1E-1E27A4C9A850}"/>
              </a:ext>
            </a:extLst>
          </p:cNvPr>
          <p:cNvSpPr>
            <a:spLocks noGrp="1"/>
          </p:cNvSpPr>
          <p:nvPr>
            <p:ph sz="quarter" idx="12"/>
          </p:nvPr>
        </p:nvSpPr>
        <p:spPr>
          <a:xfrm>
            <a:off x="439554" y="1872795"/>
            <a:ext cx="8208259" cy="246221"/>
          </a:xfrm>
        </p:spPr>
        <p:txBody>
          <a:bodyPr/>
          <a:lstStyle/>
          <a:p>
            <a:r>
              <a:rPr lang="de-DE" b="0" dirty="0">
                <a:solidFill>
                  <a:schemeClr val="accent2"/>
                </a:solidFill>
              </a:rPr>
              <a:t>Ihr Partner für umfassende Digital Farming Lösungen.</a:t>
            </a:r>
          </a:p>
        </p:txBody>
      </p:sp>
    </p:spTree>
    <p:extLst>
      <p:ext uri="{BB962C8B-B14F-4D97-AF65-F5344CB8AC3E}">
        <p14:creationId xmlns:p14="http://schemas.microsoft.com/office/powerpoint/2010/main" val="50935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a:xfrm>
            <a:off x="439554" y="1072379"/>
            <a:ext cx="8208259" cy="369332"/>
          </a:xfrm>
        </p:spPr>
        <p:txBody>
          <a:bodyPr/>
          <a:lstStyle/>
          <a:p>
            <a:r>
              <a:rPr lang="de-DE" dirty="0"/>
              <a:t>NEXT Farming</a:t>
            </a:r>
            <a:r>
              <a:rPr lang="de-DE" baseline="30000" dirty="0"/>
              <a:t> LIVE</a:t>
            </a:r>
            <a:r>
              <a:rPr lang="de-DE" dirty="0"/>
              <a:t>.</a:t>
            </a:r>
          </a:p>
        </p:txBody>
      </p:sp>
      <p:sp>
        <p:nvSpPr>
          <p:cNvPr id="12" name="Inhaltsplatzhalter 11">
            <a:extLst>
              <a:ext uri="{FF2B5EF4-FFF2-40B4-BE49-F238E27FC236}">
                <a16:creationId xmlns:a16="http://schemas.microsoft.com/office/drawing/2014/main" xmlns="" id="{061653B5-A14E-F54F-831E-89D6AB2EFD3D}"/>
              </a:ext>
            </a:extLst>
          </p:cNvPr>
          <p:cNvSpPr>
            <a:spLocks noGrp="1"/>
          </p:cNvSpPr>
          <p:nvPr>
            <p:ph sz="quarter" idx="11"/>
          </p:nvPr>
        </p:nvSpPr>
        <p:spPr>
          <a:xfrm>
            <a:off x="439554" y="1497110"/>
            <a:ext cx="8208259" cy="246221"/>
          </a:xfrm>
        </p:spPr>
        <p:txBody>
          <a:bodyPr/>
          <a:lstStyle/>
          <a:p>
            <a:pPr fontAlgn="base"/>
            <a:r>
              <a:rPr lang="de-DE" b="0" dirty="0">
                <a:solidFill>
                  <a:schemeClr val="bg2"/>
                </a:solidFill>
              </a:rPr>
              <a:t>Farm-Management auf Knopfdruck.</a:t>
            </a:r>
          </a:p>
        </p:txBody>
      </p:sp>
      <p:sp>
        <p:nvSpPr>
          <p:cNvPr id="13" name="Inhaltsplatzhalter 12">
            <a:extLst>
              <a:ext uri="{FF2B5EF4-FFF2-40B4-BE49-F238E27FC236}">
                <a16:creationId xmlns:a16="http://schemas.microsoft.com/office/drawing/2014/main" xmlns="" id="{1B0F64DA-0FE3-774E-A048-09205A1A58E5}"/>
              </a:ext>
            </a:extLst>
          </p:cNvPr>
          <p:cNvSpPr>
            <a:spLocks noGrp="1"/>
          </p:cNvSpPr>
          <p:nvPr>
            <p:ph sz="quarter" idx="12"/>
          </p:nvPr>
        </p:nvSpPr>
        <p:spPr>
          <a:xfrm>
            <a:off x="439738" y="2062715"/>
            <a:ext cx="3921753" cy="2374347"/>
          </a:xfrm>
        </p:spPr>
        <p:txBody>
          <a:bodyPr/>
          <a:lstStyle/>
          <a:p>
            <a:pPr marL="171450" indent="-171450"/>
            <a:r>
              <a:rPr lang="de-DE" dirty="0"/>
              <a:t>Cloudbasiertes Portal für den einfachen Einstieg in Smart Farming</a:t>
            </a:r>
          </a:p>
          <a:p>
            <a:pPr marL="171450" indent="-171450"/>
            <a:r>
              <a:rPr lang="de-DE" dirty="0"/>
              <a:t>Anwenderfreundliches Arbeiten dank intuitivem Design</a:t>
            </a:r>
          </a:p>
          <a:p>
            <a:pPr marL="171450" indent="-171450"/>
            <a:r>
              <a:rPr lang="de-DE" dirty="0"/>
              <a:t>Einfach und schnell planen und dokumentieren</a:t>
            </a:r>
          </a:p>
          <a:p>
            <a:pPr marL="171450" indent="-171450"/>
            <a:r>
              <a:rPr lang="de-DE" dirty="0"/>
              <a:t>Kompatibilität mit zahlreichen Herstellern</a:t>
            </a:r>
          </a:p>
          <a:p>
            <a:pPr marL="171450" indent="-171450"/>
            <a:r>
              <a:rPr lang="de-DE" dirty="0"/>
              <a:t>Permanente Weiterentwicklung ohne lästige Updates</a:t>
            </a:r>
          </a:p>
          <a:p>
            <a:pPr marL="171450" indent="-171450"/>
            <a:r>
              <a:rPr lang="de-DE" dirty="0"/>
              <a:t>Hoher Standard für Datenschutz und Datensicherheit</a:t>
            </a:r>
          </a:p>
          <a:p>
            <a:pPr marL="171450" indent="-171450"/>
            <a:r>
              <a:rPr lang="de-DE" dirty="0"/>
              <a:t>Freigabe für Partner und Berater möglich</a:t>
            </a:r>
          </a:p>
        </p:txBody>
      </p:sp>
      <p:sp>
        <p:nvSpPr>
          <p:cNvPr id="14" name="Fußzeilenplatzhalter 13">
            <a:extLst>
              <a:ext uri="{FF2B5EF4-FFF2-40B4-BE49-F238E27FC236}">
                <a16:creationId xmlns:a16="http://schemas.microsoft.com/office/drawing/2014/main" xmlns="" id="{743E397F-60CB-F640-85F6-1D5ADB154A9C}"/>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426" y="2062715"/>
            <a:ext cx="4133387" cy="2046027"/>
          </a:xfrm>
          <a:prstGeom prst="rect">
            <a:avLst/>
          </a:prstGeom>
        </p:spPr>
      </p:pic>
    </p:spTree>
    <p:extLst>
      <p:ext uri="{BB962C8B-B14F-4D97-AF65-F5344CB8AC3E}">
        <p14:creationId xmlns:p14="http://schemas.microsoft.com/office/powerpoint/2010/main" val="15980523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a:xfrm>
            <a:off x="439554" y="1072379"/>
            <a:ext cx="8208259" cy="369332"/>
          </a:xfrm>
        </p:spPr>
        <p:txBody>
          <a:bodyPr/>
          <a:lstStyle/>
          <a:p>
            <a:r>
              <a:rPr lang="de-DE" dirty="0"/>
              <a:t>NEXT Farming</a:t>
            </a:r>
            <a:r>
              <a:rPr lang="de-DE" baseline="30000" dirty="0"/>
              <a:t> APP</a:t>
            </a:r>
            <a:r>
              <a:rPr lang="de-DE" dirty="0"/>
              <a:t>.</a:t>
            </a:r>
          </a:p>
        </p:txBody>
      </p:sp>
      <p:sp>
        <p:nvSpPr>
          <p:cNvPr id="12" name="Inhaltsplatzhalter 11">
            <a:extLst>
              <a:ext uri="{FF2B5EF4-FFF2-40B4-BE49-F238E27FC236}">
                <a16:creationId xmlns:a16="http://schemas.microsoft.com/office/drawing/2014/main" xmlns="" id="{061653B5-A14E-F54F-831E-89D6AB2EFD3D}"/>
              </a:ext>
            </a:extLst>
          </p:cNvPr>
          <p:cNvSpPr>
            <a:spLocks noGrp="1"/>
          </p:cNvSpPr>
          <p:nvPr>
            <p:ph sz="quarter" idx="11"/>
          </p:nvPr>
        </p:nvSpPr>
        <p:spPr>
          <a:xfrm>
            <a:off x="439554" y="1497110"/>
            <a:ext cx="8208259" cy="246221"/>
          </a:xfrm>
        </p:spPr>
        <p:txBody>
          <a:bodyPr/>
          <a:lstStyle/>
          <a:p>
            <a:pPr fontAlgn="base"/>
            <a:r>
              <a:rPr lang="de-DE" b="0" dirty="0">
                <a:solidFill>
                  <a:schemeClr val="bg2"/>
                </a:solidFill>
              </a:rPr>
              <a:t>Standortunabhängiges Arbeiten.</a:t>
            </a:r>
          </a:p>
        </p:txBody>
      </p:sp>
      <p:sp>
        <p:nvSpPr>
          <p:cNvPr id="13" name="Inhaltsplatzhalter 12">
            <a:extLst>
              <a:ext uri="{FF2B5EF4-FFF2-40B4-BE49-F238E27FC236}">
                <a16:creationId xmlns:a16="http://schemas.microsoft.com/office/drawing/2014/main" xmlns="" id="{1B0F64DA-0FE3-774E-A048-09205A1A58E5}"/>
              </a:ext>
            </a:extLst>
          </p:cNvPr>
          <p:cNvSpPr>
            <a:spLocks noGrp="1"/>
          </p:cNvSpPr>
          <p:nvPr>
            <p:ph sz="quarter" idx="12"/>
          </p:nvPr>
        </p:nvSpPr>
        <p:spPr>
          <a:xfrm>
            <a:off x="439738" y="2062715"/>
            <a:ext cx="3862547" cy="2374347"/>
          </a:xfrm>
        </p:spPr>
        <p:txBody>
          <a:bodyPr/>
          <a:lstStyle/>
          <a:p>
            <a:pPr marL="171450" indent="-171450"/>
            <a:r>
              <a:rPr lang="de-DE" dirty="0"/>
              <a:t>Unterstützung in nahezu allen Betriebsprozessen</a:t>
            </a:r>
          </a:p>
          <a:p>
            <a:pPr marL="171450" indent="-171450"/>
            <a:r>
              <a:rPr lang="de-DE" dirty="0"/>
              <a:t>GPS-gestützte Dokumentation</a:t>
            </a:r>
          </a:p>
          <a:p>
            <a:pPr marL="171450" indent="-171450"/>
            <a:r>
              <a:rPr lang="de-DE" dirty="0"/>
              <a:t>Automatisches Tracking</a:t>
            </a:r>
          </a:p>
          <a:p>
            <a:pPr marL="171450" indent="-171450"/>
            <a:r>
              <a:rPr lang="de-DE" dirty="0"/>
              <a:t>Einsatz ohne modernste Landtechnik möglich</a:t>
            </a:r>
          </a:p>
          <a:p>
            <a:pPr marL="171450" indent="-171450"/>
            <a:endParaRPr lang="de-DE" dirty="0"/>
          </a:p>
        </p:txBody>
      </p:sp>
      <p:sp>
        <p:nvSpPr>
          <p:cNvPr id="14" name="Fußzeilenplatzhalter 13">
            <a:extLst>
              <a:ext uri="{FF2B5EF4-FFF2-40B4-BE49-F238E27FC236}">
                <a16:creationId xmlns:a16="http://schemas.microsoft.com/office/drawing/2014/main" xmlns="" id="{743E397F-60CB-F640-85F6-1D5ADB154A9C}"/>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l="6723" r="6328"/>
          <a:stretch/>
        </p:blipFill>
        <p:spPr>
          <a:xfrm>
            <a:off x="6223182" y="2916848"/>
            <a:ext cx="2681288" cy="1734613"/>
          </a:xfrm>
          <a:prstGeom prst="rect">
            <a:avLst/>
          </a:prstGeom>
        </p:spPr>
      </p:pic>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l="17848" r="17842"/>
          <a:stretch/>
        </p:blipFill>
        <p:spPr>
          <a:xfrm>
            <a:off x="4123795" y="1473198"/>
            <a:ext cx="2236663" cy="1956340"/>
          </a:xfrm>
          <a:prstGeom prst="rect">
            <a:avLst/>
          </a:prstGeom>
        </p:spPr>
      </p:pic>
      <p:pic>
        <p:nvPicPr>
          <p:cNvPr id="4" name="Grafik 3"/>
          <p:cNvPicPr>
            <a:picLocks noChangeAspect="1"/>
          </p:cNvPicPr>
          <p:nvPr/>
        </p:nvPicPr>
        <p:blipFill rotWithShape="1">
          <a:blip r:embed="rId4">
            <a:extLst>
              <a:ext uri="{28A0092B-C50C-407E-A947-70E740481C1C}">
                <a14:useLocalDpi xmlns:a14="http://schemas.microsoft.com/office/drawing/2010/main" val="0"/>
              </a:ext>
            </a:extLst>
          </a:blip>
          <a:srcRect l="18298" r="16609"/>
          <a:stretch/>
        </p:blipFill>
        <p:spPr>
          <a:xfrm>
            <a:off x="6596871" y="1150759"/>
            <a:ext cx="2110656" cy="1823912"/>
          </a:xfrm>
          <a:prstGeom prst="rect">
            <a:avLst/>
          </a:prstGeom>
        </p:spPr>
      </p:pic>
    </p:spTree>
    <p:extLst>
      <p:ext uri="{BB962C8B-B14F-4D97-AF65-F5344CB8AC3E}">
        <p14:creationId xmlns:p14="http://schemas.microsoft.com/office/powerpoint/2010/main" val="32550598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5852" y="3354035"/>
            <a:ext cx="2101945" cy="1182344"/>
          </a:xfrm>
          <a:prstGeom prst="rect">
            <a:avLst/>
          </a:prstGeom>
        </p:spPr>
      </p:pic>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a:xfrm>
            <a:off x="439554" y="1072379"/>
            <a:ext cx="8208259" cy="369332"/>
          </a:xfrm>
        </p:spPr>
        <p:txBody>
          <a:bodyPr/>
          <a:lstStyle/>
          <a:p>
            <a:r>
              <a:rPr lang="de-DE" dirty="0"/>
              <a:t>NEXT Farming</a:t>
            </a:r>
            <a:r>
              <a:rPr lang="de-DE" baseline="30000" dirty="0"/>
              <a:t> PACKAGE</a:t>
            </a:r>
            <a:r>
              <a:rPr lang="de-DE" dirty="0"/>
              <a:t>.</a:t>
            </a:r>
          </a:p>
        </p:txBody>
      </p:sp>
      <p:sp>
        <p:nvSpPr>
          <p:cNvPr id="12" name="Inhaltsplatzhalter 11">
            <a:extLst>
              <a:ext uri="{FF2B5EF4-FFF2-40B4-BE49-F238E27FC236}">
                <a16:creationId xmlns:a16="http://schemas.microsoft.com/office/drawing/2014/main" xmlns="" id="{061653B5-A14E-F54F-831E-89D6AB2EFD3D}"/>
              </a:ext>
            </a:extLst>
          </p:cNvPr>
          <p:cNvSpPr>
            <a:spLocks noGrp="1"/>
          </p:cNvSpPr>
          <p:nvPr>
            <p:ph sz="quarter" idx="11"/>
          </p:nvPr>
        </p:nvSpPr>
        <p:spPr>
          <a:xfrm>
            <a:off x="439554" y="1497110"/>
            <a:ext cx="8208259" cy="246221"/>
          </a:xfrm>
        </p:spPr>
        <p:txBody>
          <a:bodyPr/>
          <a:lstStyle/>
          <a:p>
            <a:pPr fontAlgn="base"/>
            <a:r>
              <a:rPr lang="de-DE" b="0" dirty="0">
                <a:solidFill>
                  <a:schemeClr val="bg2"/>
                </a:solidFill>
              </a:rPr>
              <a:t>Gut kombiniert.</a:t>
            </a:r>
          </a:p>
        </p:txBody>
      </p:sp>
      <p:sp>
        <p:nvSpPr>
          <p:cNvPr id="13" name="Inhaltsplatzhalter 12">
            <a:extLst>
              <a:ext uri="{FF2B5EF4-FFF2-40B4-BE49-F238E27FC236}">
                <a16:creationId xmlns:a16="http://schemas.microsoft.com/office/drawing/2014/main" xmlns="" id="{1B0F64DA-0FE3-774E-A048-09205A1A58E5}"/>
              </a:ext>
            </a:extLst>
          </p:cNvPr>
          <p:cNvSpPr>
            <a:spLocks noGrp="1"/>
          </p:cNvSpPr>
          <p:nvPr>
            <p:ph sz="quarter" idx="12"/>
          </p:nvPr>
        </p:nvSpPr>
        <p:spPr>
          <a:xfrm>
            <a:off x="439738" y="2062715"/>
            <a:ext cx="4092791" cy="2374347"/>
          </a:xfrm>
        </p:spPr>
        <p:txBody>
          <a:bodyPr/>
          <a:lstStyle/>
          <a:p>
            <a:pPr marL="171450" indent="-171450"/>
            <a:r>
              <a:rPr lang="de-DE" dirty="0"/>
              <a:t>Komplettpakte aus Soft-, Hardware und Dienstleistungen sowie Beratung</a:t>
            </a:r>
          </a:p>
          <a:p>
            <a:pPr marL="171450" indent="-171450"/>
            <a:r>
              <a:rPr lang="de-DE" dirty="0"/>
              <a:t>Umfassende Ergänzungen und Kombinationsmöglichkeiten</a:t>
            </a:r>
          </a:p>
          <a:p>
            <a:pPr marL="171450" indent="-171450"/>
            <a:r>
              <a:rPr lang="de-DE" dirty="0"/>
              <a:t>Wirtschaftlicher Bezug von Systemlösungen</a:t>
            </a:r>
          </a:p>
          <a:p>
            <a:pPr marL="171450" indent="-171450"/>
            <a:endParaRPr lang="de-DE" dirty="0"/>
          </a:p>
          <a:p>
            <a:pPr marL="171450" indent="-171450"/>
            <a:endParaRPr lang="de-DE" dirty="0"/>
          </a:p>
        </p:txBody>
      </p:sp>
      <p:sp>
        <p:nvSpPr>
          <p:cNvPr id="14" name="Fußzeilenplatzhalter 13">
            <a:extLst>
              <a:ext uri="{FF2B5EF4-FFF2-40B4-BE49-F238E27FC236}">
                <a16:creationId xmlns:a16="http://schemas.microsoft.com/office/drawing/2014/main" xmlns="" id="{743E397F-60CB-F640-85F6-1D5ADB154A9C}"/>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076" y="670989"/>
            <a:ext cx="2232087" cy="1255548"/>
          </a:xfrm>
          <a:prstGeom prst="rect">
            <a:avLst/>
          </a:prstGeom>
        </p:spPr>
      </p:pic>
      <p:pic>
        <p:nvPicPr>
          <p:cNvPr id="15" name="Grafik 14"/>
          <p:cNvPicPr>
            <a:picLocks noChangeAspect="1"/>
          </p:cNvPicPr>
          <p:nvPr/>
        </p:nvPicPr>
        <p:blipFill rotWithShape="1">
          <a:blip r:embed="rId4">
            <a:extLst>
              <a:ext uri="{28A0092B-C50C-407E-A947-70E740481C1C}">
                <a14:useLocalDpi xmlns:a14="http://schemas.microsoft.com/office/drawing/2010/main" val="0"/>
              </a:ext>
            </a:extLst>
          </a:blip>
          <a:srcRect t="2082"/>
          <a:stretch/>
        </p:blipFill>
        <p:spPr>
          <a:xfrm>
            <a:off x="6420418" y="2814604"/>
            <a:ext cx="2623537" cy="1341997"/>
          </a:xfrm>
          <a:prstGeom prst="rect">
            <a:avLst/>
          </a:prstGeom>
        </p:spPr>
      </p:pic>
      <p:cxnSp>
        <p:nvCxnSpPr>
          <p:cNvPr id="16" name="Gerade Verbindung mit Pfeil 15"/>
          <p:cNvCxnSpPr>
            <a:stCxn id="2" idx="2"/>
            <a:endCxn id="15" idx="0"/>
          </p:cNvCxnSpPr>
          <p:nvPr/>
        </p:nvCxnSpPr>
        <p:spPr>
          <a:xfrm>
            <a:off x="5357120" y="1926537"/>
            <a:ext cx="2375067" cy="88806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Gerade Verbindung mit Pfeil 16"/>
          <p:cNvCxnSpPr>
            <a:stCxn id="3" idx="3"/>
            <a:endCxn id="15" idx="1"/>
          </p:cNvCxnSpPr>
          <p:nvPr/>
        </p:nvCxnSpPr>
        <p:spPr>
          <a:xfrm flipV="1">
            <a:off x="4837797" y="3485603"/>
            <a:ext cx="1582621" cy="45960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0336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a:xfrm>
            <a:off x="439554" y="1072379"/>
            <a:ext cx="8208259" cy="369332"/>
          </a:xfrm>
        </p:spPr>
        <p:txBody>
          <a:bodyPr/>
          <a:lstStyle/>
          <a:p>
            <a:r>
              <a:rPr lang="de-DE" dirty="0"/>
              <a:t>NEXT Farming</a:t>
            </a:r>
            <a:r>
              <a:rPr lang="de-DE" baseline="30000" dirty="0"/>
              <a:t> SERVICE</a:t>
            </a:r>
            <a:r>
              <a:rPr lang="de-DE" dirty="0"/>
              <a:t>.</a:t>
            </a:r>
          </a:p>
        </p:txBody>
      </p:sp>
      <p:sp>
        <p:nvSpPr>
          <p:cNvPr id="12" name="Inhaltsplatzhalter 11">
            <a:extLst>
              <a:ext uri="{FF2B5EF4-FFF2-40B4-BE49-F238E27FC236}">
                <a16:creationId xmlns:a16="http://schemas.microsoft.com/office/drawing/2014/main" xmlns="" id="{061653B5-A14E-F54F-831E-89D6AB2EFD3D}"/>
              </a:ext>
            </a:extLst>
          </p:cNvPr>
          <p:cNvSpPr>
            <a:spLocks noGrp="1"/>
          </p:cNvSpPr>
          <p:nvPr>
            <p:ph sz="quarter" idx="11"/>
          </p:nvPr>
        </p:nvSpPr>
        <p:spPr>
          <a:xfrm>
            <a:off x="439554" y="1497110"/>
            <a:ext cx="8208259" cy="246221"/>
          </a:xfrm>
        </p:spPr>
        <p:txBody>
          <a:bodyPr/>
          <a:lstStyle/>
          <a:p>
            <a:pPr fontAlgn="base"/>
            <a:r>
              <a:rPr lang="de-DE" b="0" dirty="0">
                <a:solidFill>
                  <a:schemeClr val="bg2"/>
                </a:solidFill>
              </a:rPr>
              <a:t>Unser Service für den Erfolg.</a:t>
            </a:r>
          </a:p>
        </p:txBody>
      </p:sp>
      <p:sp>
        <p:nvSpPr>
          <p:cNvPr id="13" name="Inhaltsplatzhalter 12">
            <a:extLst>
              <a:ext uri="{FF2B5EF4-FFF2-40B4-BE49-F238E27FC236}">
                <a16:creationId xmlns:a16="http://schemas.microsoft.com/office/drawing/2014/main" xmlns="" id="{1B0F64DA-0FE3-774E-A048-09205A1A58E5}"/>
              </a:ext>
            </a:extLst>
          </p:cNvPr>
          <p:cNvSpPr>
            <a:spLocks noGrp="1"/>
          </p:cNvSpPr>
          <p:nvPr>
            <p:ph sz="quarter" idx="12"/>
          </p:nvPr>
        </p:nvSpPr>
        <p:spPr/>
        <p:txBody>
          <a:bodyPr/>
          <a:lstStyle/>
          <a:p>
            <a:pPr marL="171450" indent="-171450"/>
            <a:r>
              <a:rPr lang="de-DE" dirty="0"/>
              <a:t>Umfassendes Dienstleistungsangebot</a:t>
            </a:r>
          </a:p>
          <a:p>
            <a:pPr marL="171450" indent="-171450"/>
            <a:r>
              <a:rPr lang="de-DE" dirty="0"/>
              <a:t>Höchste Effizienz und Planungssicherheit</a:t>
            </a:r>
          </a:p>
          <a:p>
            <a:pPr marL="171450" indent="-171450"/>
            <a:r>
              <a:rPr lang="de-DE" dirty="0"/>
              <a:t>Bodenproben- und Drohnendienstleistungen</a:t>
            </a:r>
          </a:p>
          <a:p>
            <a:pPr marL="171450" indent="-171450"/>
            <a:r>
              <a:rPr lang="de-DE" dirty="0"/>
              <a:t>Fernerkundungsdaten</a:t>
            </a:r>
          </a:p>
          <a:p>
            <a:pPr marL="171450" indent="-171450"/>
            <a:r>
              <a:rPr lang="de-DE" dirty="0"/>
              <a:t>Servicepakete</a:t>
            </a:r>
          </a:p>
          <a:p>
            <a:pPr marL="171450" indent="-171450"/>
            <a:r>
              <a:rPr lang="de-DE" dirty="0"/>
              <a:t>Schulungen</a:t>
            </a:r>
          </a:p>
          <a:p>
            <a:pPr marL="171450" indent="-171450"/>
            <a:r>
              <a:rPr lang="de-DE" dirty="0"/>
              <a:t>Etc.</a:t>
            </a:r>
          </a:p>
          <a:p>
            <a:pPr marL="171450" indent="-171450"/>
            <a:endParaRPr lang="de-DE" dirty="0"/>
          </a:p>
        </p:txBody>
      </p:sp>
      <p:sp>
        <p:nvSpPr>
          <p:cNvPr id="14" name="Fußzeilenplatzhalter 13">
            <a:extLst>
              <a:ext uri="{FF2B5EF4-FFF2-40B4-BE49-F238E27FC236}">
                <a16:creationId xmlns:a16="http://schemas.microsoft.com/office/drawing/2014/main" xmlns="" id="{743E397F-60CB-F640-85F6-1D5ADB154A9C}"/>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830" y="1980179"/>
            <a:ext cx="2621983" cy="2621983"/>
          </a:xfrm>
          <a:prstGeom prst="rect">
            <a:avLst/>
          </a:prstGeom>
        </p:spPr>
      </p:pic>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l="4629" t="7730"/>
          <a:stretch/>
        </p:blipFill>
        <p:spPr>
          <a:xfrm>
            <a:off x="2984853" y="3021023"/>
            <a:ext cx="2905399" cy="1581139"/>
          </a:xfrm>
          <a:prstGeom prst="rect">
            <a:avLst/>
          </a:prstGeom>
        </p:spPr>
      </p:pic>
    </p:spTree>
    <p:extLst>
      <p:ext uri="{BB962C8B-B14F-4D97-AF65-F5344CB8AC3E}">
        <p14:creationId xmlns:p14="http://schemas.microsoft.com/office/powerpoint/2010/main" val="2636681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xmlns="" id="{3AA92E5D-4821-C246-9BF5-F58F5B3CE94D}"/>
              </a:ext>
            </a:extLst>
          </p:cNvPr>
          <p:cNvSpPr>
            <a:spLocks noGrp="1"/>
          </p:cNvSpPr>
          <p:nvPr>
            <p:ph sz="quarter" idx="10"/>
          </p:nvPr>
        </p:nvSpPr>
        <p:spPr/>
        <p:txBody>
          <a:bodyPr/>
          <a:lstStyle/>
          <a:p>
            <a:r>
              <a:rPr lang="de-DE" dirty="0"/>
              <a:t>NEXT Farming Welt mitgestalten.</a:t>
            </a:r>
          </a:p>
        </p:txBody>
      </p:sp>
      <p:sp>
        <p:nvSpPr>
          <p:cNvPr id="7" name="Inhaltsplatzhalter 6">
            <a:extLst>
              <a:ext uri="{FF2B5EF4-FFF2-40B4-BE49-F238E27FC236}">
                <a16:creationId xmlns:a16="http://schemas.microsoft.com/office/drawing/2014/main" xmlns="" id="{404522DA-58A8-5D4F-91BB-BAF0809A1AB3}"/>
              </a:ext>
            </a:extLst>
          </p:cNvPr>
          <p:cNvSpPr>
            <a:spLocks noGrp="1"/>
          </p:cNvSpPr>
          <p:nvPr>
            <p:ph sz="quarter" idx="11"/>
          </p:nvPr>
        </p:nvSpPr>
        <p:spPr/>
        <p:txBody>
          <a:bodyPr/>
          <a:lstStyle/>
          <a:p>
            <a:r>
              <a:rPr lang="de-DE" b="0" dirty="0"/>
              <a:t>Mit Ihren Kunden in die digitale Zukunft.</a:t>
            </a:r>
          </a:p>
        </p:txBody>
      </p:sp>
      <p:sp>
        <p:nvSpPr>
          <p:cNvPr id="8" name="Fußzeilenplatzhalter 7">
            <a:extLst>
              <a:ext uri="{FF2B5EF4-FFF2-40B4-BE49-F238E27FC236}">
                <a16:creationId xmlns:a16="http://schemas.microsoft.com/office/drawing/2014/main" xmlns="" id="{A456BB72-4106-934B-916B-77643371FD89}"/>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6970" y="2080327"/>
            <a:ext cx="3771729" cy="2514486"/>
          </a:xfrm>
          <a:prstGeom prst="rect">
            <a:avLst/>
          </a:prstGeom>
        </p:spPr>
      </p:pic>
    </p:spTree>
    <p:extLst>
      <p:ext uri="{BB962C8B-B14F-4D97-AF65-F5344CB8AC3E}">
        <p14:creationId xmlns:p14="http://schemas.microsoft.com/office/powerpoint/2010/main" val="732970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p:txBody>
          <a:bodyPr/>
          <a:lstStyle/>
          <a:p>
            <a:r>
              <a:rPr lang="de-DE" dirty="0"/>
              <a:t>NEXT Farming Welt mitgestalten.</a:t>
            </a:r>
          </a:p>
        </p:txBody>
      </p:sp>
      <p:sp>
        <p:nvSpPr>
          <p:cNvPr id="12" name="Inhaltsplatzhalter 11">
            <a:extLst>
              <a:ext uri="{FF2B5EF4-FFF2-40B4-BE49-F238E27FC236}">
                <a16:creationId xmlns:a16="http://schemas.microsoft.com/office/drawing/2014/main" xmlns="" id="{061653B5-A14E-F54F-831E-89D6AB2EFD3D}"/>
              </a:ext>
            </a:extLst>
          </p:cNvPr>
          <p:cNvSpPr>
            <a:spLocks noGrp="1"/>
          </p:cNvSpPr>
          <p:nvPr>
            <p:ph sz="quarter" idx="11"/>
          </p:nvPr>
        </p:nvSpPr>
        <p:spPr/>
        <p:txBody>
          <a:bodyPr/>
          <a:lstStyle/>
          <a:p>
            <a:pPr fontAlgn="base"/>
            <a:r>
              <a:rPr lang="de-DE" b="0" dirty="0">
                <a:solidFill>
                  <a:schemeClr val="bg2"/>
                </a:solidFill>
              </a:rPr>
              <a:t>Flexible Lösungen entlang der Wertschöpfungskette als Basis für Partnerschaften.</a:t>
            </a:r>
          </a:p>
        </p:txBody>
      </p:sp>
      <p:sp>
        <p:nvSpPr>
          <p:cNvPr id="2" name="Inhaltsplatzhalter 1"/>
          <p:cNvSpPr>
            <a:spLocks noGrp="1"/>
          </p:cNvSpPr>
          <p:nvPr>
            <p:ph sz="quarter" idx="12"/>
          </p:nvPr>
        </p:nvSpPr>
        <p:spPr>
          <a:xfrm>
            <a:off x="439739" y="2062715"/>
            <a:ext cx="4132262" cy="2374347"/>
          </a:xfrm>
        </p:spPr>
        <p:txBody>
          <a:bodyPr/>
          <a:lstStyle/>
          <a:p>
            <a:pPr marL="171450" indent="-171450"/>
            <a:r>
              <a:rPr lang="de-DE" dirty="0"/>
              <a:t>Datengestützte Dokumentation &amp; Empfehlungen zur Optimierung von landwirtschaftlicher Produktion</a:t>
            </a:r>
          </a:p>
          <a:p>
            <a:pPr marL="171450" indent="-171450"/>
            <a:r>
              <a:rPr lang="de-DE" dirty="0"/>
              <a:t>Analytik-Dienstleistungen für Betriebe</a:t>
            </a:r>
          </a:p>
          <a:p>
            <a:pPr marL="171450" indent="-171450"/>
            <a:r>
              <a:rPr lang="de-DE" dirty="0"/>
              <a:t>Kalibrierung und Validierung in der Praxis</a:t>
            </a:r>
          </a:p>
          <a:p>
            <a:pPr marL="171450" indent="-171450">
              <a:buFont typeface="Wingdings" panose="05000000000000000000" pitchFamily="2" charset="2"/>
              <a:buChar char="à"/>
            </a:pPr>
            <a:r>
              <a:rPr lang="de-DE" b="1" dirty="0">
                <a:sym typeface="Wingdings" panose="05000000000000000000" pitchFamily="2" charset="2"/>
              </a:rPr>
              <a:t>Digital Farming Solutions </a:t>
            </a:r>
            <a:r>
              <a:rPr lang="de-DE" b="1" dirty="0" err="1">
                <a:sym typeface="Wingdings" panose="05000000000000000000" pitchFamily="2" charset="2"/>
              </a:rPr>
              <a:t>as</a:t>
            </a:r>
            <a:r>
              <a:rPr lang="de-DE" b="1" dirty="0">
                <a:sym typeface="Wingdings" panose="05000000000000000000" pitchFamily="2" charset="2"/>
              </a:rPr>
              <a:t> a Service</a:t>
            </a:r>
          </a:p>
          <a:p>
            <a:pPr marL="171450" indent="-171450">
              <a:buFont typeface="Wingdings" panose="05000000000000000000" pitchFamily="2" charset="2"/>
              <a:buChar char="à"/>
            </a:pPr>
            <a:r>
              <a:rPr lang="de-DE" b="1" dirty="0">
                <a:sym typeface="Wingdings" panose="05000000000000000000" pitchFamily="2" charset="2"/>
              </a:rPr>
              <a:t>„Schmiermittel“, das eigenes Produktportfolio erweitert</a:t>
            </a:r>
            <a:endParaRPr lang="de-DE" b="1" dirty="0"/>
          </a:p>
        </p:txBody>
      </p:sp>
      <p:sp>
        <p:nvSpPr>
          <p:cNvPr id="14" name="Fußzeilenplatzhalter 13">
            <a:extLst>
              <a:ext uri="{FF2B5EF4-FFF2-40B4-BE49-F238E27FC236}">
                <a16:creationId xmlns:a16="http://schemas.microsoft.com/office/drawing/2014/main" xmlns="" id="{743E397F-60CB-F640-85F6-1D5ADB154A9C}"/>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062715"/>
            <a:ext cx="4078793" cy="2292197"/>
          </a:xfrm>
          <a:prstGeom prst="rect">
            <a:avLst/>
          </a:prstGeom>
        </p:spPr>
      </p:pic>
    </p:spTree>
    <p:extLst>
      <p:ext uri="{BB962C8B-B14F-4D97-AF65-F5344CB8AC3E}">
        <p14:creationId xmlns:p14="http://schemas.microsoft.com/office/powerpoint/2010/main" val="28396841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p:txBody>
          <a:bodyPr/>
          <a:lstStyle/>
          <a:p>
            <a:r>
              <a:rPr lang="de-DE" dirty="0"/>
              <a:t>Ihr Partner für Digital Farming Lösungen.</a:t>
            </a:r>
          </a:p>
        </p:txBody>
      </p:sp>
      <p:sp>
        <p:nvSpPr>
          <p:cNvPr id="12" name="Inhaltsplatzhalter 11">
            <a:extLst>
              <a:ext uri="{FF2B5EF4-FFF2-40B4-BE49-F238E27FC236}">
                <a16:creationId xmlns:a16="http://schemas.microsoft.com/office/drawing/2014/main" xmlns="" id="{061653B5-A14E-F54F-831E-89D6AB2EFD3D}"/>
              </a:ext>
            </a:extLst>
          </p:cNvPr>
          <p:cNvSpPr>
            <a:spLocks noGrp="1"/>
          </p:cNvSpPr>
          <p:nvPr>
            <p:ph sz="quarter" idx="11"/>
          </p:nvPr>
        </p:nvSpPr>
        <p:spPr>
          <a:xfrm>
            <a:off x="439554" y="1497110"/>
            <a:ext cx="8208259" cy="246221"/>
          </a:xfrm>
        </p:spPr>
        <p:txBody>
          <a:bodyPr/>
          <a:lstStyle/>
          <a:p>
            <a:r>
              <a:rPr lang="de-DE" b="0" dirty="0">
                <a:solidFill>
                  <a:schemeClr val="accent2"/>
                </a:solidFill>
              </a:rPr>
              <a:t>Philosophie.</a:t>
            </a:r>
          </a:p>
        </p:txBody>
      </p:sp>
      <p:sp>
        <p:nvSpPr>
          <p:cNvPr id="13" name="Inhaltsplatzhalter 12">
            <a:extLst>
              <a:ext uri="{FF2B5EF4-FFF2-40B4-BE49-F238E27FC236}">
                <a16:creationId xmlns:a16="http://schemas.microsoft.com/office/drawing/2014/main" xmlns="" id="{1B0F64DA-0FE3-774E-A048-09205A1A58E5}"/>
              </a:ext>
            </a:extLst>
          </p:cNvPr>
          <p:cNvSpPr>
            <a:spLocks noGrp="1"/>
          </p:cNvSpPr>
          <p:nvPr>
            <p:ph sz="quarter" idx="12"/>
          </p:nvPr>
        </p:nvSpPr>
        <p:spPr/>
        <p:txBody>
          <a:bodyPr/>
          <a:lstStyle/>
          <a:p>
            <a:pPr indent="0">
              <a:buNone/>
            </a:pPr>
            <a:r>
              <a:rPr lang="de-DE" dirty="0"/>
              <a:t>Wir haben es uns seit jeher zur Aufgabe gemacht, der Partner für umfassende Digital Farming Lösungen zu sein, um gemeinsam mit Ihnen und unseren sowie Ihren Kunden den Weg in die digitale Zukunft zu beschreiten.</a:t>
            </a:r>
          </a:p>
          <a:p>
            <a:pPr indent="0">
              <a:buNone/>
            </a:pPr>
            <a:r>
              <a:rPr lang="de-DE" dirty="0"/>
              <a:t>Seit 1985 programmieren wir – IT-affine Landwirte und Entwickler mit starkem Bezug zur Landwirtschaft – Agrarsoftware-Lösungen. Durch diese langjährige Erfahrung und unsere kompetenten Mitarbeiter sind wir zum Marktführer geworden. Als Experte für landwirtschaftliche Software bieten wir zudem ergänzende Produkte und Dienstleistungen.</a:t>
            </a:r>
          </a:p>
        </p:txBody>
      </p:sp>
      <p:sp>
        <p:nvSpPr>
          <p:cNvPr id="14" name="Fußzeilenplatzhalter 13">
            <a:extLst>
              <a:ext uri="{FF2B5EF4-FFF2-40B4-BE49-F238E27FC236}">
                <a16:creationId xmlns:a16="http://schemas.microsoft.com/office/drawing/2014/main" xmlns="" id="{743E397F-60CB-F640-85F6-1D5ADB154A9C}"/>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b="56741"/>
          <a:stretch/>
        </p:blipFill>
        <p:spPr>
          <a:xfrm>
            <a:off x="439554" y="3395563"/>
            <a:ext cx="5115472" cy="1104112"/>
          </a:xfrm>
          <a:prstGeom prst="rect">
            <a:avLst/>
          </a:prstGeom>
        </p:spPr>
      </p:pic>
    </p:spTree>
    <p:extLst>
      <p:ext uri="{BB962C8B-B14F-4D97-AF65-F5344CB8AC3E}">
        <p14:creationId xmlns:p14="http://schemas.microsoft.com/office/powerpoint/2010/main" val="4569294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xmlns="" id="{77C57358-FF7B-0C4A-A8BC-B62F210FA41B}"/>
              </a:ext>
            </a:extLst>
          </p:cNvPr>
          <p:cNvSpPr>
            <a:spLocks noGrp="1"/>
          </p:cNvSpPr>
          <p:nvPr>
            <p:ph sz="quarter" idx="10"/>
          </p:nvPr>
        </p:nvSpPr>
        <p:spPr/>
        <p:txBody>
          <a:bodyPr/>
          <a:lstStyle/>
          <a:p>
            <a:r>
              <a:rPr lang="de-DE" dirty="0"/>
              <a:t>NEXT Farming Welt.</a:t>
            </a:r>
          </a:p>
        </p:txBody>
      </p:sp>
      <p:sp>
        <p:nvSpPr>
          <p:cNvPr id="2" name="Inhaltsplatzhalter 1"/>
          <p:cNvSpPr>
            <a:spLocks noGrp="1"/>
          </p:cNvSpPr>
          <p:nvPr>
            <p:ph sz="quarter" idx="11"/>
          </p:nvPr>
        </p:nvSpPr>
        <p:spPr>
          <a:xfrm>
            <a:off x="439554" y="1497110"/>
            <a:ext cx="8208259" cy="246221"/>
          </a:xfrm>
        </p:spPr>
        <p:txBody>
          <a:bodyPr/>
          <a:lstStyle/>
          <a:p>
            <a:r>
              <a:rPr lang="de-DE" b="0" dirty="0">
                <a:solidFill>
                  <a:schemeClr val="bg2"/>
                </a:solidFill>
              </a:rPr>
              <a:t>Umfassende Lösungen entlang der gesamten landwirtschaftlichen Prozesskette.</a:t>
            </a:r>
          </a:p>
        </p:txBody>
      </p:sp>
      <p:sp>
        <p:nvSpPr>
          <p:cNvPr id="10" name="Fußzeilenplatzhalter 9">
            <a:extLst>
              <a:ext uri="{FF2B5EF4-FFF2-40B4-BE49-F238E27FC236}">
                <a16:creationId xmlns:a16="http://schemas.microsoft.com/office/drawing/2014/main" xmlns="" id="{FDE531D8-CD0E-FF45-9D72-ACA7FCA914D4}"/>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212" y="1798730"/>
            <a:ext cx="6480941" cy="2714658"/>
          </a:xfrm>
          <a:prstGeom prst="rect">
            <a:avLst/>
          </a:prstGeom>
        </p:spPr>
      </p:pic>
    </p:spTree>
    <p:extLst>
      <p:ext uri="{BB962C8B-B14F-4D97-AF65-F5344CB8AC3E}">
        <p14:creationId xmlns:p14="http://schemas.microsoft.com/office/powerpoint/2010/main" val="11445217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xmlns="" id="{77C57358-FF7B-0C4A-A8BC-B62F210FA41B}"/>
              </a:ext>
            </a:extLst>
          </p:cNvPr>
          <p:cNvSpPr>
            <a:spLocks noGrp="1"/>
          </p:cNvSpPr>
          <p:nvPr>
            <p:ph sz="quarter" idx="10"/>
          </p:nvPr>
        </p:nvSpPr>
        <p:spPr/>
        <p:txBody>
          <a:bodyPr/>
          <a:lstStyle/>
          <a:p>
            <a:r>
              <a:rPr lang="de-DE" dirty="0"/>
              <a:t>NEXT Farming Welt.</a:t>
            </a:r>
          </a:p>
        </p:txBody>
      </p:sp>
      <p:sp>
        <p:nvSpPr>
          <p:cNvPr id="2" name="Inhaltsplatzhalter 1"/>
          <p:cNvSpPr>
            <a:spLocks noGrp="1"/>
          </p:cNvSpPr>
          <p:nvPr>
            <p:ph sz="quarter" idx="11"/>
          </p:nvPr>
        </p:nvSpPr>
        <p:spPr>
          <a:xfrm>
            <a:off x="439554" y="1497110"/>
            <a:ext cx="8208259" cy="246221"/>
          </a:xfrm>
        </p:spPr>
        <p:txBody>
          <a:bodyPr/>
          <a:lstStyle/>
          <a:p>
            <a:r>
              <a:rPr lang="de-DE" b="0" dirty="0">
                <a:solidFill>
                  <a:schemeClr val="bg2"/>
                </a:solidFill>
              </a:rPr>
              <a:t>Umfassende Lösungen entlang der gesamten landwirtschaftlichen Prozesskette.</a:t>
            </a:r>
          </a:p>
        </p:txBody>
      </p:sp>
      <p:sp>
        <p:nvSpPr>
          <p:cNvPr id="10" name="Fußzeilenplatzhalter 9">
            <a:extLst>
              <a:ext uri="{FF2B5EF4-FFF2-40B4-BE49-F238E27FC236}">
                <a16:creationId xmlns:a16="http://schemas.microsoft.com/office/drawing/2014/main" xmlns="" id="{FDE531D8-CD0E-FF45-9D72-ACA7FCA914D4}"/>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212" y="1798730"/>
            <a:ext cx="6480941" cy="2714658"/>
          </a:xfrm>
          <a:prstGeom prst="rect">
            <a:avLst/>
          </a:prstGeom>
        </p:spPr>
      </p:pic>
    </p:spTree>
    <p:extLst>
      <p:ext uri="{BB962C8B-B14F-4D97-AF65-F5344CB8AC3E}">
        <p14:creationId xmlns:p14="http://schemas.microsoft.com/office/powerpoint/2010/main" val="1951916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xmlns="" id="{77C57358-FF7B-0C4A-A8BC-B62F210FA41B}"/>
              </a:ext>
            </a:extLst>
          </p:cNvPr>
          <p:cNvSpPr>
            <a:spLocks noGrp="1"/>
          </p:cNvSpPr>
          <p:nvPr>
            <p:ph sz="quarter" idx="10"/>
          </p:nvPr>
        </p:nvSpPr>
        <p:spPr/>
        <p:txBody>
          <a:bodyPr/>
          <a:lstStyle/>
          <a:p>
            <a:r>
              <a:rPr lang="de-DE" dirty="0"/>
              <a:t>NEXT Farming Welt.</a:t>
            </a:r>
          </a:p>
        </p:txBody>
      </p:sp>
      <p:sp>
        <p:nvSpPr>
          <p:cNvPr id="2" name="Inhaltsplatzhalter 1"/>
          <p:cNvSpPr>
            <a:spLocks noGrp="1"/>
          </p:cNvSpPr>
          <p:nvPr>
            <p:ph sz="quarter" idx="11"/>
          </p:nvPr>
        </p:nvSpPr>
        <p:spPr>
          <a:xfrm>
            <a:off x="439554" y="1497110"/>
            <a:ext cx="8208259" cy="246221"/>
          </a:xfrm>
        </p:spPr>
        <p:txBody>
          <a:bodyPr/>
          <a:lstStyle/>
          <a:p>
            <a:r>
              <a:rPr lang="de-DE" b="0" dirty="0">
                <a:solidFill>
                  <a:schemeClr val="bg2"/>
                </a:solidFill>
              </a:rPr>
              <a:t>Umfassende Lösungen entlang der gesamten landwirtschaftlichen Prozesskette.</a:t>
            </a:r>
          </a:p>
        </p:txBody>
      </p:sp>
      <p:sp>
        <p:nvSpPr>
          <p:cNvPr id="10" name="Fußzeilenplatzhalter 9">
            <a:extLst>
              <a:ext uri="{FF2B5EF4-FFF2-40B4-BE49-F238E27FC236}">
                <a16:creationId xmlns:a16="http://schemas.microsoft.com/office/drawing/2014/main" xmlns="" id="{FDE531D8-CD0E-FF45-9D72-ACA7FCA914D4}"/>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696" y="1798730"/>
            <a:ext cx="2078595" cy="2714400"/>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131" y="1798730"/>
            <a:ext cx="4269842" cy="2714400"/>
          </a:xfrm>
          <a:prstGeom prst="rect">
            <a:avLst/>
          </a:prstGeom>
        </p:spPr>
      </p:pic>
    </p:spTree>
    <p:extLst>
      <p:ext uri="{BB962C8B-B14F-4D97-AF65-F5344CB8AC3E}">
        <p14:creationId xmlns:p14="http://schemas.microsoft.com/office/powerpoint/2010/main" val="22027480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p:txBody>
          <a:bodyPr/>
          <a:lstStyle/>
          <a:p>
            <a:r>
              <a:rPr lang="de-DE" dirty="0"/>
              <a:t>Ihr Partner für Digital Farming Lösungen.</a:t>
            </a:r>
          </a:p>
        </p:txBody>
      </p:sp>
      <p:sp>
        <p:nvSpPr>
          <p:cNvPr id="12" name="Inhaltsplatzhalter 11">
            <a:extLst>
              <a:ext uri="{FF2B5EF4-FFF2-40B4-BE49-F238E27FC236}">
                <a16:creationId xmlns:a16="http://schemas.microsoft.com/office/drawing/2014/main" xmlns="" id="{061653B5-A14E-F54F-831E-89D6AB2EFD3D}"/>
              </a:ext>
            </a:extLst>
          </p:cNvPr>
          <p:cNvSpPr>
            <a:spLocks noGrp="1"/>
          </p:cNvSpPr>
          <p:nvPr>
            <p:ph sz="quarter" idx="11"/>
          </p:nvPr>
        </p:nvSpPr>
        <p:spPr>
          <a:xfrm>
            <a:off x="439554" y="1497110"/>
            <a:ext cx="8208259" cy="246221"/>
          </a:xfrm>
        </p:spPr>
        <p:txBody>
          <a:bodyPr/>
          <a:lstStyle/>
          <a:p>
            <a:r>
              <a:rPr lang="de-DE" b="0" dirty="0">
                <a:solidFill>
                  <a:schemeClr val="accent2"/>
                </a:solidFill>
              </a:rPr>
              <a:t>Key Facts.</a:t>
            </a:r>
          </a:p>
        </p:txBody>
      </p:sp>
      <p:sp>
        <p:nvSpPr>
          <p:cNvPr id="14" name="Fußzeilenplatzhalter 13">
            <a:extLst>
              <a:ext uri="{FF2B5EF4-FFF2-40B4-BE49-F238E27FC236}">
                <a16:creationId xmlns:a16="http://schemas.microsoft.com/office/drawing/2014/main" xmlns="" id="{743E397F-60CB-F640-85F6-1D5ADB154A9C}"/>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graphicFrame>
        <p:nvGraphicFramePr>
          <p:cNvPr id="8" name="Inhaltsplatzhalter 7">
            <a:extLst>
              <a:ext uri="{FF2B5EF4-FFF2-40B4-BE49-F238E27FC236}">
                <a16:creationId xmlns:a16="http://schemas.microsoft.com/office/drawing/2014/main" xmlns="" id="{B4E1EC00-C367-4EAE-AAAE-E42953F5F472}"/>
              </a:ext>
            </a:extLst>
          </p:cNvPr>
          <p:cNvGraphicFramePr>
            <a:graphicFrameLocks/>
          </p:cNvGraphicFramePr>
          <p:nvPr>
            <p:extLst>
              <p:ext uri="{D42A27DB-BD31-4B8C-83A1-F6EECF244321}">
                <p14:modId xmlns:p14="http://schemas.microsoft.com/office/powerpoint/2010/main" val="2857689312"/>
              </p:ext>
            </p:extLst>
          </p:nvPr>
        </p:nvGraphicFramePr>
        <p:xfrm>
          <a:off x="439553" y="1897407"/>
          <a:ext cx="8208259" cy="1737140"/>
        </p:xfrm>
        <a:graphic>
          <a:graphicData uri="http://schemas.openxmlformats.org/drawingml/2006/table">
            <a:tbl>
              <a:tblPr firstRow="1" bandRow="1">
                <a:tableStyleId>{5C22544A-7EE6-4342-B048-85BDC9FD1C3A}</a:tableStyleId>
              </a:tblPr>
              <a:tblGrid>
                <a:gridCol w="2883178">
                  <a:extLst>
                    <a:ext uri="{9D8B030D-6E8A-4147-A177-3AD203B41FA5}">
                      <a16:colId xmlns:a16="http://schemas.microsoft.com/office/drawing/2014/main" xmlns="" val="20000"/>
                    </a:ext>
                  </a:extLst>
                </a:gridCol>
                <a:gridCol w="5325081">
                  <a:extLst>
                    <a:ext uri="{9D8B030D-6E8A-4147-A177-3AD203B41FA5}">
                      <a16:colId xmlns:a16="http://schemas.microsoft.com/office/drawing/2014/main" xmlns="" val="20001"/>
                    </a:ext>
                  </a:extLst>
                </a:gridCol>
              </a:tblGrid>
              <a:tr h="256246">
                <a:tc>
                  <a:txBody>
                    <a:bodyPr/>
                    <a:lstStyle/>
                    <a:p>
                      <a:pPr algn="ctr"/>
                      <a:r>
                        <a:rPr lang="de-DE" sz="1200" dirty="0">
                          <a:latin typeface="Arial" panose="020B0604020202020204" pitchFamily="34" charset="0"/>
                          <a:cs typeface="Arial" panose="020B0604020202020204" pitchFamily="34" charset="0"/>
                        </a:rPr>
                        <a:t>Gründung</a:t>
                      </a:r>
                    </a:p>
                  </a:txBody>
                  <a:tcPr marL="91449" marR="91449" marT="45698" marB="45698"/>
                </a:tc>
                <a:tc>
                  <a:txBody>
                    <a:bodyPr/>
                    <a:lstStyle/>
                    <a:p>
                      <a:pPr algn="ctr"/>
                      <a:r>
                        <a:rPr lang="de-DE" sz="1200" dirty="0">
                          <a:latin typeface="Arial" panose="020B0604020202020204" pitchFamily="34" charset="0"/>
                          <a:cs typeface="Arial" panose="020B0604020202020204" pitchFamily="34" charset="0"/>
                        </a:rPr>
                        <a:t>1985</a:t>
                      </a:r>
                      <a:r>
                        <a:rPr lang="de-DE" sz="1200" baseline="0" dirty="0">
                          <a:latin typeface="Arial" panose="020B0604020202020204" pitchFamily="34" charset="0"/>
                          <a:cs typeface="Arial" panose="020B0604020202020204" pitchFamily="34" charset="0"/>
                        </a:rPr>
                        <a:t> in </a:t>
                      </a:r>
                      <a:r>
                        <a:rPr lang="de-DE" sz="1200" dirty="0">
                          <a:latin typeface="Arial" panose="020B0604020202020204" pitchFamily="34" charset="0"/>
                          <a:cs typeface="Arial" panose="020B0604020202020204" pitchFamily="34" charset="0"/>
                        </a:rPr>
                        <a:t>Pfarrkirchen, Niederbayern</a:t>
                      </a:r>
                    </a:p>
                  </a:txBody>
                  <a:tcPr marL="91449" marR="91449" marT="45698" marB="45698"/>
                </a:tc>
                <a:extLst>
                  <a:ext uri="{0D108BD9-81ED-4DB2-BD59-A6C34878D82A}">
                    <a16:rowId xmlns:a16="http://schemas.microsoft.com/office/drawing/2014/main" xmlns="" val="10000"/>
                  </a:ext>
                </a:extLst>
              </a:tr>
              <a:tr h="246075">
                <a:tc>
                  <a:txBody>
                    <a:bodyPr/>
                    <a:lstStyle/>
                    <a:p>
                      <a:pPr algn="ctr"/>
                      <a:r>
                        <a:rPr lang="de-DE" sz="1200" dirty="0">
                          <a:latin typeface="Arial" panose="020B0604020202020204" pitchFamily="34" charset="0"/>
                          <a:cs typeface="Arial" panose="020B0604020202020204" pitchFamily="34" charset="0"/>
                        </a:rPr>
                        <a:t>Gesellschafter</a:t>
                      </a:r>
                    </a:p>
                  </a:txBody>
                  <a:tcPr marL="91449" marR="91449" marT="45698" marB="45698" anchor="ctr"/>
                </a:tc>
                <a:tc>
                  <a:txBody>
                    <a:bodyPr/>
                    <a:lstStyle/>
                    <a:p>
                      <a:pPr algn="ctr"/>
                      <a:r>
                        <a:rPr lang="de-DE" sz="1200" dirty="0">
                          <a:latin typeface="Arial" panose="020B0604020202020204" pitchFamily="34" charset="0"/>
                          <a:cs typeface="Arial" panose="020B0604020202020204" pitchFamily="34" charset="0"/>
                        </a:rPr>
                        <a:t>100 %ige Tochter der BayWa AG seit 2015</a:t>
                      </a:r>
                    </a:p>
                  </a:txBody>
                  <a:tcPr marL="91449" marR="91449" marT="45698" marB="45698"/>
                </a:tc>
                <a:extLst>
                  <a:ext uri="{0D108BD9-81ED-4DB2-BD59-A6C34878D82A}">
                    <a16:rowId xmlns:a16="http://schemas.microsoft.com/office/drawing/2014/main" xmlns="" val="10004"/>
                  </a:ext>
                </a:extLst>
              </a:tr>
              <a:tr h="235260">
                <a:tc>
                  <a:txBody>
                    <a:bodyPr/>
                    <a:lstStyle/>
                    <a:p>
                      <a:pPr algn="ctr"/>
                      <a:r>
                        <a:rPr lang="de-DE" sz="1200" dirty="0">
                          <a:latin typeface="Arial" panose="020B0604020202020204" pitchFamily="34" charset="0"/>
                          <a:cs typeface="Arial" panose="020B0604020202020204" pitchFamily="34" charset="0"/>
                        </a:rPr>
                        <a:t>Geschäftsfelder</a:t>
                      </a:r>
                    </a:p>
                  </a:txBody>
                  <a:tcPr marL="91449" marR="91449" marT="45698" marB="45698" anchor="ctr"/>
                </a:tc>
                <a:tc>
                  <a:txBody>
                    <a:bodyPr/>
                    <a:lstStyle/>
                    <a:p>
                      <a:pPr algn="ctr"/>
                      <a:r>
                        <a:rPr lang="de-DE" sz="1200" dirty="0">
                          <a:latin typeface="Arial" panose="020B0604020202020204" pitchFamily="34" charset="0"/>
                          <a:cs typeface="Arial" panose="020B0604020202020204" pitchFamily="34" charset="0"/>
                        </a:rPr>
                        <a:t>Softwarelösungen, </a:t>
                      </a:r>
                      <a:r>
                        <a:rPr lang="de-DE" sz="1200" baseline="0" dirty="0">
                          <a:latin typeface="Arial" panose="020B0604020202020204" pitchFamily="34" charset="0"/>
                          <a:cs typeface="Arial" panose="020B0604020202020204" pitchFamily="34" charset="0"/>
                        </a:rPr>
                        <a:t>Dienstleistungen, Pakete aus Hard- und Softwarekomponenten</a:t>
                      </a:r>
                      <a:endParaRPr lang="de-DE" sz="1200" dirty="0">
                        <a:latin typeface="Arial" panose="020B0604020202020204" pitchFamily="34" charset="0"/>
                        <a:cs typeface="Arial" panose="020B0604020202020204" pitchFamily="34" charset="0"/>
                      </a:endParaRPr>
                    </a:p>
                  </a:txBody>
                  <a:tcPr marL="91449" marR="91449" marT="45698" marB="45698"/>
                </a:tc>
                <a:extLst>
                  <a:ext uri="{0D108BD9-81ED-4DB2-BD59-A6C34878D82A}">
                    <a16:rowId xmlns:a16="http://schemas.microsoft.com/office/drawing/2014/main" xmlns="" val="10005"/>
                  </a:ext>
                </a:extLst>
              </a:tr>
              <a:tr h="256246">
                <a:tc>
                  <a:txBody>
                    <a:bodyPr/>
                    <a:lstStyle/>
                    <a:p>
                      <a:pPr algn="ctr"/>
                      <a:r>
                        <a:rPr lang="de-DE" sz="1200" dirty="0">
                          <a:latin typeface="Arial" panose="020B0604020202020204" pitchFamily="34" charset="0"/>
                          <a:cs typeface="Arial" panose="020B0604020202020204" pitchFamily="34" charset="0"/>
                        </a:rPr>
                        <a:t>Anzahl</a:t>
                      </a:r>
                      <a:r>
                        <a:rPr lang="de-DE" sz="1200" baseline="0" dirty="0">
                          <a:latin typeface="Arial" panose="020B0604020202020204" pitchFamily="34" charset="0"/>
                          <a:cs typeface="Arial" panose="020B0604020202020204" pitchFamily="34" charset="0"/>
                        </a:rPr>
                        <a:t> Mitarbeiter</a:t>
                      </a:r>
                      <a:endParaRPr lang="de-DE" sz="1200" dirty="0">
                        <a:latin typeface="Arial" panose="020B0604020202020204" pitchFamily="34" charset="0"/>
                        <a:cs typeface="Arial" panose="020B0604020202020204" pitchFamily="34" charset="0"/>
                      </a:endParaRPr>
                    </a:p>
                  </a:txBody>
                  <a:tcPr marL="91449" marR="91449" marT="45698" marB="45698" anchor="ctr"/>
                </a:tc>
                <a:tc>
                  <a:txBody>
                    <a:bodyPr/>
                    <a:lstStyle/>
                    <a:p>
                      <a:pPr algn="ctr"/>
                      <a:r>
                        <a:rPr lang="de-DE" sz="1200" dirty="0">
                          <a:latin typeface="Arial" panose="020B0604020202020204" pitchFamily="34" charset="0"/>
                          <a:cs typeface="Arial" panose="020B0604020202020204" pitchFamily="34" charset="0"/>
                        </a:rPr>
                        <a:t>130</a:t>
                      </a:r>
                    </a:p>
                  </a:txBody>
                  <a:tcPr marL="91449" marR="91449" marT="45698" marB="45698"/>
                </a:tc>
                <a:extLst>
                  <a:ext uri="{0D108BD9-81ED-4DB2-BD59-A6C34878D82A}">
                    <a16:rowId xmlns:a16="http://schemas.microsoft.com/office/drawing/2014/main" xmlns="" val="10006"/>
                  </a:ext>
                </a:extLst>
              </a:tr>
              <a:tr h="250772">
                <a:tc>
                  <a:txBody>
                    <a:bodyPr/>
                    <a:lstStyle/>
                    <a:p>
                      <a:pPr algn="ctr"/>
                      <a:r>
                        <a:rPr lang="de-DE" sz="1200" dirty="0">
                          <a:latin typeface="Arial" panose="020B0604020202020204" pitchFamily="34" charset="0"/>
                          <a:cs typeface="Arial" panose="020B0604020202020204" pitchFamily="34" charset="0"/>
                        </a:rPr>
                        <a:t>Geschäftsleitung</a:t>
                      </a:r>
                    </a:p>
                  </a:txBody>
                  <a:tcPr marL="91449" marR="91449" marT="45698" marB="45698" anchor="ctr"/>
                </a:tc>
                <a:tc>
                  <a:txBody>
                    <a:bodyPr/>
                    <a:lstStyle/>
                    <a:p>
                      <a:pPr algn="ctr"/>
                      <a:r>
                        <a:rPr lang="de-DE" sz="1200" dirty="0">
                          <a:latin typeface="Arial" panose="020B0604020202020204" pitchFamily="34" charset="0"/>
                          <a:cs typeface="Arial" panose="020B0604020202020204" pitchFamily="34" charset="0"/>
                        </a:rPr>
                        <a:t>Dr. Wolfgang Angermair, Dr. Josef Bosch, Harald Köhler,</a:t>
                      </a:r>
                      <a:r>
                        <a:rPr lang="de-DE" sz="1200" baseline="0" dirty="0">
                          <a:latin typeface="Arial" panose="020B0604020202020204" pitchFamily="34" charset="0"/>
                          <a:cs typeface="Arial" panose="020B0604020202020204" pitchFamily="34" charset="0"/>
                        </a:rPr>
                        <a:t> </a:t>
                      </a:r>
                      <a:r>
                        <a:rPr lang="de-DE" sz="1200" dirty="0" smtClean="0">
                          <a:latin typeface="Arial" panose="020B0604020202020204" pitchFamily="34" charset="0"/>
                          <a:cs typeface="Arial" panose="020B0604020202020204" pitchFamily="34" charset="0"/>
                        </a:rPr>
                        <a:t>Gunnar </a:t>
                      </a:r>
                      <a:r>
                        <a:rPr lang="de-DE" sz="1200" dirty="0">
                          <a:latin typeface="Arial" panose="020B0604020202020204" pitchFamily="34" charset="0"/>
                          <a:cs typeface="Arial" panose="020B0604020202020204" pitchFamily="34" charset="0"/>
                        </a:rPr>
                        <a:t>Zinkhahn Rhobodes, Hanna Deuscher </a:t>
                      </a:r>
                    </a:p>
                  </a:txBody>
                  <a:tcPr marL="91449" marR="91449" marT="45698" marB="45698"/>
                </a:tc>
                <a:extLst>
                  <a:ext uri="{0D108BD9-81ED-4DB2-BD59-A6C34878D82A}">
                    <a16:rowId xmlns:a16="http://schemas.microsoft.com/office/drawing/2014/main" xmlns="" val="10007"/>
                  </a:ext>
                </a:extLst>
              </a:tr>
            </a:tbl>
          </a:graphicData>
        </a:graphic>
      </p:graphicFrame>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4765" y="3795600"/>
            <a:ext cx="479531" cy="720000"/>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570" y="3795600"/>
            <a:ext cx="649600" cy="720000"/>
          </a:xfrm>
          <a:prstGeom prst="rect">
            <a:avLst/>
          </a:prstGeom>
        </p:spPr>
      </p:pic>
      <p:pic>
        <p:nvPicPr>
          <p:cNvPr id="7" name="Grafik 6"/>
          <p:cNvPicPr>
            <a:picLocks noChangeAspect="1"/>
          </p:cNvPicPr>
          <p:nvPr/>
        </p:nvPicPr>
        <p:blipFill rotWithShape="1">
          <a:blip r:embed="rId4">
            <a:extLst>
              <a:ext uri="{28A0092B-C50C-407E-A947-70E740481C1C}">
                <a14:useLocalDpi xmlns:a14="http://schemas.microsoft.com/office/drawing/2010/main" val="0"/>
              </a:ext>
            </a:extLst>
          </a:blip>
          <a:srcRect l="21783" r="20077"/>
          <a:stretch/>
        </p:blipFill>
        <p:spPr>
          <a:xfrm>
            <a:off x="5635697" y="3795600"/>
            <a:ext cx="630274" cy="720000"/>
          </a:xfrm>
          <a:prstGeom prst="rect">
            <a:avLst/>
          </a:prstGeom>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0003" y="3795600"/>
            <a:ext cx="753362" cy="720000"/>
          </a:xfrm>
          <a:prstGeom prst="rect">
            <a:avLst/>
          </a:prstGeom>
        </p:spPr>
      </p:pic>
      <p:pic>
        <p:nvPicPr>
          <p:cNvPr id="13" name="D0DDB749-5790-4090-8231-12728A5D8204" descr="D0DDB749-5790-4090-8231-12728A5D8204">
            <a:extLst>
              <a:ext uri="{FF2B5EF4-FFF2-40B4-BE49-F238E27FC236}">
                <a16:creationId xmlns:a16="http://schemas.microsoft.com/office/drawing/2014/main" xmlns="" id="{5BEECBB6-5BE5-4095-90BF-52EB3D5EA8C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684" t="9050" r="25239" b="19524"/>
          <a:stretch/>
        </p:blipFill>
        <p:spPr bwMode="auto">
          <a:xfrm>
            <a:off x="7976212" y="3795600"/>
            <a:ext cx="671601" cy="72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6984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xmlns="" id="{77C57358-FF7B-0C4A-A8BC-B62F210FA41B}"/>
              </a:ext>
            </a:extLst>
          </p:cNvPr>
          <p:cNvSpPr>
            <a:spLocks noGrp="1"/>
          </p:cNvSpPr>
          <p:nvPr>
            <p:ph sz="quarter" idx="10"/>
          </p:nvPr>
        </p:nvSpPr>
        <p:spPr/>
        <p:txBody>
          <a:bodyPr/>
          <a:lstStyle/>
          <a:p>
            <a:r>
              <a:rPr lang="de-DE" dirty="0"/>
              <a:t>NEXT Farming Welt.</a:t>
            </a:r>
          </a:p>
        </p:txBody>
      </p:sp>
      <p:sp>
        <p:nvSpPr>
          <p:cNvPr id="2" name="Inhaltsplatzhalter 1"/>
          <p:cNvSpPr>
            <a:spLocks noGrp="1"/>
          </p:cNvSpPr>
          <p:nvPr>
            <p:ph sz="quarter" idx="11"/>
          </p:nvPr>
        </p:nvSpPr>
        <p:spPr>
          <a:xfrm>
            <a:off x="439554" y="1497110"/>
            <a:ext cx="8208259" cy="246221"/>
          </a:xfrm>
        </p:spPr>
        <p:txBody>
          <a:bodyPr/>
          <a:lstStyle/>
          <a:p>
            <a:r>
              <a:rPr lang="de-DE" b="0" dirty="0">
                <a:solidFill>
                  <a:schemeClr val="bg2"/>
                </a:solidFill>
              </a:rPr>
              <a:t>Umfassende Lösungen entlang der gesamten landwirtschaftlichen Prozesskette.</a:t>
            </a:r>
          </a:p>
        </p:txBody>
      </p:sp>
      <p:sp>
        <p:nvSpPr>
          <p:cNvPr id="10" name="Fußzeilenplatzhalter 9">
            <a:extLst>
              <a:ext uri="{FF2B5EF4-FFF2-40B4-BE49-F238E27FC236}">
                <a16:creationId xmlns:a16="http://schemas.microsoft.com/office/drawing/2014/main" xmlns="" id="{FDE531D8-CD0E-FF45-9D72-ACA7FCA914D4}"/>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573" y="1798730"/>
            <a:ext cx="4269843" cy="2714400"/>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4426" y="1798730"/>
            <a:ext cx="2078595" cy="2714400"/>
          </a:xfrm>
          <a:prstGeom prst="rect">
            <a:avLst/>
          </a:prstGeom>
        </p:spPr>
      </p:pic>
    </p:spTree>
    <p:extLst>
      <p:ext uri="{BB962C8B-B14F-4D97-AF65-F5344CB8AC3E}">
        <p14:creationId xmlns:p14="http://schemas.microsoft.com/office/powerpoint/2010/main" val="4647703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xmlns="" id="{83CF2F1F-F8A4-4C9E-BFD8-751D59349C52}"/>
              </a:ext>
            </a:extLst>
          </p:cNvPr>
          <p:cNvSpPr>
            <a:spLocks noGrp="1"/>
          </p:cNvSpPr>
          <p:nvPr>
            <p:ph sz="quarter" idx="10"/>
          </p:nvPr>
        </p:nvSpPr>
        <p:spPr/>
        <p:txBody>
          <a:bodyPr/>
          <a:lstStyle/>
          <a:p>
            <a:r>
              <a:rPr lang="de-DE" dirty="0"/>
              <a:t>FarmFacts als Arbeitgeber.</a:t>
            </a:r>
          </a:p>
        </p:txBody>
      </p:sp>
      <p:sp>
        <p:nvSpPr>
          <p:cNvPr id="7" name="Inhaltsplatzhalter 6">
            <a:extLst>
              <a:ext uri="{FF2B5EF4-FFF2-40B4-BE49-F238E27FC236}">
                <a16:creationId xmlns:a16="http://schemas.microsoft.com/office/drawing/2014/main" xmlns="" id="{51B3B150-1C83-4183-BD09-A82CFB674956}"/>
              </a:ext>
            </a:extLst>
          </p:cNvPr>
          <p:cNvSpPr>
            <a:spLocks noGrp="1"/>
          </p:cNvSpPr>
          <p:nvPr>
            <p:ph sz="quarter" idx="11"/>
          </p:nvPr>
        </p:nvSpPr>
        <p:spPr/>
        <p:txBody>
          <a:bodyPr/>
          <a:lstStyle/>
          <a:p>
            <a:r>
              <a:rPr lang="en-US" b="0" dirty="0">
                <a:solidFill>
                  <a:schemeClr val="bg2"/>
                </a:solidFill>
              </a:rPr>
              <a:t>FarmFacts. A grown up start-up.</a:t>
            </a:r>
            <a:endParaRPr lang="de-DE" dirty="0"/>
          </a:p>
        </p:txBody>
      </p:sp>
      <p:sp>
        <p:nvSpPr>
          <p:cNvPr id="5" name="Fußzeilenplatzhalter 4">
            <a:extLst>
              <a:ext uri="{FF2B5EF4-FFF2-40B4-BE49-F238E27FC236}">
                <a16:creationId xmlns:a16="http://schemas.microsoft.com/office/drawing/2014/main" xmlns="" id="{AAB6A7AB-5B60-430E-8897-5FAFEC447D99}"/>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spTree>
    <p:extLst>
      <p:ext uri="{BB962C8B-B14F-4D97-AF65-F5344CB8AC3E}">
        <p14:creationId xmlns:p14="http://schemas.microsoft.com/office/powerpoint/2010/main" val="37153513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p:txBody>
          <a:bodyPr/>
          <a:lstStyle/>
          <a:p>
            <a:r>
              <a:rPr lang="de-DE" dirty="0"/>
              <a:t>Gemeinsam Wachsen.</a:t>
            </a:r>
          </a:p>
        </p:txBody>
      </p:sp>
      <p:sp>
        <p:nvSpPr>
          <p:cNvPr id="12" name="Inhaltsplatzhalter 11">
            <a:extLst>
              <a:ext uri="{FF2B5EF4-FFF2-40B4-BE49-F238E27FC236}">
                <a16:creationId xmlns:a16="http://schemas.microsoft.com/office/drawing/2014/main" xmlns="" id="{061653B5-A14E-F54F-831E-89D6AB2EFD3D}"/>
              </a:ext>
            </a:extLst>
          </p:cNvPr>
          <p:cNvSpPr>
            <a:spLocks noGrp="1"/>
          </p:cNvSpPr>
          <p:nvPr>
            <p:ph sz="quarter" idx="11"/>
          </p:nvPr>
        </p:nvSpPr>
        <p:spPr>
          <a:xfrm>
            <a:off x="439554" y="1497110"/>
            <a:ext cx="8208259" cy="246221"/>
          </a:xfrm>
        </p:spPr>
        <p:txBody>
          <a:bodyPr/>
          <a:lstStyle/>
          <a:p>
            <a:pPr fontAlgn="base"/>
            <a:r>
              <a:rPr lang="en-US" b="0" dirty="0" err="1">
                <a:solidFill>
                  <a:schemeClr val="bg2"/>
                </a:solidFill>
              </a:rPr>
              <a:t>Mit</a:t>
            </a:r>
            <a:r>
              <a:rPr lang="en-US" b="0" dirty="0">
                <a:solidFill>
                  <a:schemeClr val="bg2"/>
                </a:solidFill>
              </a:rPr>
              <a:t> FarmFacts. A grown up start-up.</a:t>
            </a:r>
            <a:endParaRPr lang="de-DE" b="0" dirty="0">
              <a:solidFill>
                <a:schemeClr val="bg2"/>
              </a:solidFill>
            </a:endParaRPr>
          </a:p>
        </p:txBody>
      </p:sp>
      <p:sp>
        <p:nvSpPr>
          <p:cNvPr id="2" name="Inhaltsplatzhalter 1"/>
          <p:cNvSpPr>
            <a:spLocks noGrp="1"/>
          </p:cNvSpPr>
          <p:nvPr>
            <p:ph sz="quarter" idx="12"/>
          </p:nvPr>
        </p:nvSpPr>
        <p:spPr>
          <a:xfrm>
            <a:off x="3360420" y="2078273"/>
            <a:ext cx="5516880" cy="2387370"/>
          </a:xfrm>
        </p:spPr>
        <p:txBody>
          <a:bodyPr/>
          <a:lstStyle/>
          <a:p>
            <a:pPr indent="0">
              <a:lnSpc>
                <a:spcPct val="100000"/>
              </a:lnSpc>
              <a:spcBef>
                <a:spcPts val="0"/>
              </a:spcBef>
              <a:spcAft>
                <a:spcPts val="0"/>
              </a:spcAft>
              <a:buNone/>
            </a:pPr>
            <a:r>
              <a:rPr lang="de-DE" dirty="0"/>
              <a:t>Wir sind der Partner für umfassende Digital Farming Lösungen in der Land-wirtschaft. Bereits seit 1985 entwickeln wir – IT-affine Landwirte und Entwickler mit starkem Bezug zur Landwirtschaft – innovative Software- und Hardware-Produkte sowie eine Vielzahl an Dienstleistungen rund um die Landwirtschaft. Durch diese langjährige Erfahrung sind wir zum Marktführer geworden.</a:t>
            </a:r>
          </a:p>
          <a:p>
            <a:pPr indent="0">
              <a:lnSpc>
                <a:spcPct val="100000"/>
              </a:lnSpc>
              <a:spcBef>
                <a:spcPts val="0"/>
              </a:spcBef>
              <a:spcAft>
                <a:spcPts val="0"/>
              </a:spcAft>
              <a:buNone/>
            </a:pPr>
            <a:endParaRPr lang="de-DE" dirty="0"/>
          </a:p>
          <a:p>
            <a:pPr indent="0">
              <a:lnSpc>
                <a:spcPct val="100000"/>
              </a:lnSpc>
              <a:spcBef>
                <a:spcPts val="0"/>
              </a:spcBef>
              <a:spcAft>
                <a:spcPts val="0"/>
              </a:spcAft>
              <a:buNone/>
            </a:pPr>
            <a:r>
              <a:rPr lang="de-DE" dirty="0"/>
              <a:t>In vielen nationalen und internationalen Projekten mit Industrie und Forschung stehen unsere kompetenten und engagierten Mitarbeiter ständig im Austausch, um am Puls der Zeit zu bleiben. Seit 2015 sind wir ein Tochterunternehmen der BayWa AG. Der international tätige Handels-, Dienstleistungs- und Logistik-konzern bietet uns Sicherheit und zugleich notwendigen Gestaltungsspielraum. </a:t>
            </a:r>
          </a:p>
          <a:p>
            <a:pPr indent="0">
              <a:lnSpc>
                <a:spcPct val="100000"/>
              </a:lnSpc>
              <a:spcBef>
                <a:spcPts val="0"/>
              </a:spcBef>
              <a:spcAft>
                <a:spcPts val="0"/>
              </a:spcAft>
              <a:buNone/>
            </a:pPr>
            <a:endParaRPr lang="de-DE" dirty="0"/>
          </a:p>
          <a:p>
            <a:pPr indent="0">
              <a:lnSpc>
                <a:spcPct val="100000"/>
              </a:lnSpc>
              <a:spcBef>
                <a:spcPts val="0"/>
              </a:spcBef>
              <a:spcAft>
                <a:spcPts val="0"/>
              </a:spcAft>
              <a:buNone/>
            </a:pPr>
            <a:r>
              <a:rPr lang="de-DE" b="1" dirty="0"/>
              <a:t>So wird das beste aus beiden Welten für ein „</a:t>
            </a:r>
            <a:r>
              <a:rPr lang="de-DE" b="1" dirty="0" err="1"/>
              <a:t>grown-up</a:t>
            </a:r>
            <a:r>
              <a:rPr lang="de-DE" b="1" dirty="0"/>
              <a:t> Start-up“ vereint. </a:t>
            </a:r>
          </a:p>
          <a:p>
            <a:pPr indent="0">
              <a:lnSpc>
                <a:spcPct val="100000"/>
              </a:lnSpc>
              <a:spcBef>
                <a:spcPts val="0"/>
              </a:spcBef>
              <a:spcAft>
                <a:spcPts val="0"/>
              </a:spcAft>
              <a:buNone/>
            </a:pPr>
            <a:endParaRPr lang="de-DE" dirty="0"/>
          </a:p>
        </p:txBody>
      </p:sp>
      <p:sp>
        <p:nvSpPr>
          <p:cNvPr id="14" name="Fußzeilenplatzhalter 13">
            <a:extLst>
              <a:ext uri="{FF2B5EF4-FFF2-40B4-BE49-F238E27FC236}">
                <a16:creationId xmlns:a16="http://schemas.microsoft.com/office/drawing/2014/main" xmlns="" id="{743E397F-60CB-F640-85F6-1D5ADB154A9C}"/>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5" name="Grafik 4">
            <a:extLst>
              <a:ext uri="{FF2B5EF4-FFF2-40B4-BE49-F238E27FC236}">
                <a16:creationId xmlns:a16="http://schemas.microsoft.com/office/drawing/2014/main" xmlns="" id="{88A96F68-35AA-4211-8D0A-1E082446BC37}"/>
              </a:ext>
            </a:extLst>
          </p:cNvPr>
          <p:cNvPicPr>
            <a:picLocks noChangeAspect="1"/>
          </p:cNvPicPr>
          <p:nvPr/>
        </p:nvPicPr>
        <p:blipFill>
          <a:blip r:embed="rId2"/>
          <a:stretch>
            <a:fillRect/>
          </a:stretch>
        </p:blipFill>
        <p:spPr>
          <a:xfrm>
            <a:off x="431800" y="2265683"/>
            <a:ext cx="2791678" cy="1967683"/>
          </a:xfrm>
          <a:prstGeom prst="rect">
            <a:avLst/>
          </a:prstGeom>
        </p:spPr>
      </p:pic>
      <p:sp>
        <p:nvSpPr>
          <p:cNvPr id="10" name="Rechteck 9">
            <a:extLst>
              <a:ext uri="{FF2B5EF4-FFF2-40B4-BE49-F238E27FC236}">
                <a16:creationId xmlns:a16="http://schemas.microsoft.com/office/drawing/2014/main" xmlns="" id="{21B33B63-0FC8-47DE-A5A9-40CF5F1DF694}"/>
              </a:ext>
            </a:extLst>
          </p:cNvPr>
          <p:cNvSpPr/>
          <p:nvPr/>
        </p:nvSpPr>
        <p:spPr>
          <a:xfrm>
            <a:off x="0" y="4580965"/>
            <a:ext cx="9144000" cy="5708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xmlns="" id="{B522DD44-6BC6-4559-9F1D-34086F73B479}"/>
              </a:ext>
            </a:extLst>
          </p:cNvPr>
          <p:cNvSpPr/>
          <p:nvPr/>
        </p:nvSpPr>
        <p:spPr>
          <a:xfrm>
            <a:off x="385764" y="4713308"/>
            <a:ext cx="8776448" cy="307777"/>
          </a:xfrm>
          <a:prstGeom prst="rect">
            <a:avLst/>
          </a:prstGeom>
        </p:spPr>
        <p:txBody>
          <a:bodyPr wrap="square">
            <a:spAutoFit/>
          </a:bodyPr>
          <a:lstStyle/>
          <a:p>
            <a:r>
              <a:rPr lang="de-DE" sz="1400" dirty="0">
                <a:solidFill>
                  <a:schemeClr val="bg1"/>
                </a:solidFill>
                <a:latin typeface="Arial" panose="020B0604020202020204" pitchFamily="34" charset="0"/>
                <a:cs typeface="Arial" panose="020B0604020202020204" pitchFamily="34" charset="0"/>
              </a:rPr>
              <a:t>Sicherheit und Gestaltungsspielraum für agile Querdenker. Arbeiten im erwachsenen Start-up.</a:t>
            </a:r>
          </a:p>
        </p:txBody>
      </p:sp>
    </p:spTree>
    <p:extLst>
      <p:ext uri="{BB962C8B-B14F-4D97-AF65-F5344CB8AC3E}">
        <p14:creationId xmlns:p14="http://schemas.microsoft.com/office/powerpoint/2010/main" val="11221775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Rechteck 46">
            <a:extLst>
              <a:ext uri="{FF2B5EF4-FFF2-40B4-BE49-F238E27FC236}">
                <a16:creationId xmlns:a16="http://schemas.microsoft.com/office/drawing/2014/main" xmlns="" id="{AD3D25BE-4539-4B36-8C39-40A7BC21CC4A}"/>
              </a:ext>
            </a:extLst>
          </p:cNvPr>
          <p:cNvSpPr/>
          <p:nvPr/>
        </p:nvSpPr>
        <p:spPr>
          <a:xfrm>
            <a:off x="0" y="3746614"/>
            <a:ext cx="9143999" cy="139688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a:xfrm>
            <a:off x="439554" y="1072379"/>
            <a:ext cx="8208259" cy="369332"/>
          </a:xfrm>
        </p:spPr>
        <p:txBody>
          <a:bodyPr/>
          <a:lstStyle/>
          <a:p>
            <a:r>
              <a:rPr lang="de-DE" dirty="0"/>
              <a:t>FarmFacts. A </a:t>
            </a:r>
            <a:r>
              <a:rPr lang="de-DE" dirty="0" err="1"/>
              <a:t>grown</a:t>
            </a:r>
            <a:r>
              <a:rPr lang="de-DE" dirty="0"/>
              <a:t> </a:t>
            </a:r>
            <a:r>
              <a:rPr lang="de-DE" dirty="0" err="1"/>
              <a:t>up</a:t>
            </a:r>
            <a:r>
              <a:rPr lang="de-DE" dirty="0"/>
              <a:t> </a:t>
            </a:r>
            <a:r>
              <a:rPr lang="de-DE" dirty="0" err="1"/>
              <a:t>start-up</a:t>
            </a:r>
            <a:r>
              <a:rPr lang="de-DE" dirty="0"/>
              <a:t>.</a:t>
            </a:r>
          </a:p>
        </p:txBody>
      </p:sp>
      <p:sp>
        <p:nvSpPr>
          <p:cNvPr id="35" name="Inhaltsplatzhalter 34">
            <a:extLst>
              <a:ext uri="{FF2B5EF4-FFF2-40B4-BE49-F238E27FC236}">
                <a16:creationId xmlns:a16="http://schemas.microsoft.com/office/drawing/2014/main" xmlns="" id="{3639218B-5DF2-4664-9E3B-B4E089763158}"/>
              </a:ext>
            </a:extLst>
          </p:cNvPr>
          <p:cNvSpPr>
            <a:spLocks noGrp="1"/>
          </p:cNvSpPr>
          <p:nvPr>
            <p:ph sz="quarter" idx="11"/>
          </p:nvPr>
        </p:nvSpPr>
        <p:spPr>
          <a:xfrm>
            <a:off x="439554" y="1497110"/>
            <a:ext cx="8208259" cy="541687"/>
          </a:xfrm>
        </p:spPr>
        <p:txBody>
          <a:bodyPr/>
          <a:lstStyle/>
          <a:p>
            <a:r>
              <a:rPr lang="de-DE" b="0" dirty="0">
                <a:solidFill>
                  <a:schemeClr val="bg2"/>
                </a:solidFill>
              </a:rPr>
              <a:t>Was macht FarmFacts als Arbeitgeber besonders?</a:t>
            </a:r>
          </a:p>
          <a:p>
            <a:endParaRPr lang="de-DE" b="0" dirty="0">
              <a:solidFill>
                <a:schemeClr val="bg2"/>
              </a:solidFill>
            </a:endParaRPr>
          </a:p>
        </p:txBody>
      </p:sp>
      <p:sp>
        <p:nvSpPr>
          <p:cNvPr id="37" name="Rechteck 36">
            <a:extLst>
              <a:ext uri="{FF2B5EF4-FFF2-40B4-BE49-F238E27FC236}">
                <a16:creationId xmlns:a16="http://schemas.microsoft.com/office/drawing/2014/main" xmlns="" id="{AFC89430-99AE-4B09-A539-439EA66919FE}"/>
              </a:ext>
            </a:extLst>
          </p:cNvPr>
          <p:cNvSpPr/>
          <p:nvPr/>
        </p:nvSpPr>
        <p:spPr>
          <a:xfrm>
            <a:off x="378461" y="2032743"/>
            <a:ext cx="6305061" cy="1615827"/>
          </a:xfrm>
          <a:prstGeom prst="rect">
            <a:avLst/>
          </a:prstGeom>
        </p:spPr>
        <p:txBody>
          <a:bodyPr wrap="square">
            <a:spAutoFit/>
          </a:bodyPr>
          <a:lstStyle/>
          <a:p>
            <a:r>
              <a:rPr lang="de-DE" sz="1200" b="1" dirty="0">
                <a:latin typeface="Arial" panose="020B0604020202020204" pitchFamily="34" charset="0"/>
                <a:cs typeface="Arial" panose="020B0604020202020204" pitchFamily="34" charset="0"/>
              </a:rPr>
              <a:t>FarmFacts ist ...</a:t>
            </a:r>
          </a:p>
          <a:p>
            <a:pPr>
              <a:spcBef>
                <a:spcPts val="600"/>
              </a:spcBef>
            </a:pPr>
            <a:r>
              <a:rPr lang="de-DE" sz="1200" b="1" dirty="0">
                <a:latin typeface="Arial" panose="020B0604020202020204" pitchFamily="34" charset="0"/>
                <a:cs typeface="Arial" panose="020B0604020202020204" pitchFamily="34" charset="0"/>
              </a:rPr>
              <a:t>... innovativ,</a:t>
            </a:r>
            <a:r>
              <a:rPr lang="de-DE" sz="1200" dirty="0">
                <a:latin typeface="Arial" panose="020B0604020202020204" pitchFamily="34" charset="0"/>
                <a:cs typeface="Arial" panose="020B0604020202020204" pitchFamily="34" charset="0"/>
              </a:rPr>
              <a:t> weil wir zukunftsorientiert in einem modernen Umfeld arbeiten und individuelle Entwicklungsmöglichkeiten bieten.</a:t>
            </a:r>
          </a:p>
          <a:p>
            <a:pPr>
              <a:spcBef>
                <a:spcPts val="600"/>
              </a:spcBef>
            </a:pPr>
            <a:r>
              <a:rPr lang="de-DE" sz="1200" b="1" dirty="0">
                <a:latin typeface="Arial" panose="020B0604020202020204" pitchFamily="34" charset="0"/>
                <a:cs typeface="Arial" panose="020B0604020202020204" pitchFamily="34" charset="0"/>
              </a:rPr>
              <a:t>... dynamisch,</a:t>
            </a:r>
            <a:r>
              <a:rPr lang="de-DE" sz="1200" dirty="0">
                <a:latin typeface="Arial" panose="020B0604020202020204" pitchFamily="34" charset="0"/>
                <a:cs typeface="Arial" panose="020B0604020202020204" pitchFamily="34" charset="0"/>
              </a:rPr>
              <a:t> weil wir großen Wert auf flache Hierarchien, kurze Abstimmungswege und flexible Arbeitszeiten für maximalen Gestaltungsspielraum legen.</a:t>
            </a:r>
          </a:p>
          <a:p>
            <a:pPr>
              <a:spcBef>
                <a:spcPts val="600"/>
              </a:spcBef>
            </a:pPr>
            <a:r>
              <a:rPr lang="de-DE" sz="1200" b="1" dirty="0">
                <a:latin typeface="Arial" panose="020B0604020202020204" pitchFamily="34" charset="0"/>
                <a:cs typeface="Arial" panose="020B0604020202020204" pitchFamily="34" charset="0"/>
              </a:rPr>
              <a:t>... solide,</a:t>
            </a:r>
            <a:r>
              <a:rPr lang="de-DE" sz="1200" dirty="0">
                <a:latin typeface="Arial" panose="020B0604020202020204" pitchFamily="34" charset="0"/>
                <a:cs typeface="Arial" panose="020B0604020202020204" pitchFamily="34" charset="0"/>
              </a:rPr>
              <a:t> weil wir seit mehr als 30 Jahren am Markt etabliert sind und mit der BayWa AG als Muttergesellschaft einen sicheren und nachhaltigen Arbeitsplatz stellen.</a:t>
            </a:r>
          </a:p>
        </p:txBody>
      </p:sp>
      <p:pic>
        <p:nvPicPr>
          <p:cNvPr id="40" name="Grafik 39">
            <a:extLst>
              <a:ext uri="{FF2B5EF4-FFF2-40B4-BE49-F238E27FC236}">
                <a16:creationId xmlns:a16="http://schemas.microsoft.com/office/drawing/2014/main" xmlns="" id="{D1C4B240-2776-40E8-BCB0-E4C0BD6CB9B0}"/>
              </a:ext>
            </a:extLst>
          </p:cNvPr>
          <p:cNvPicPr>
            <a:picLocks noChangeAspect="1"/>
          </p:cNvPicPr>
          <p:nvPr/>
        </p:nvPicPr>
        <p:blipFill>
          <a:blip r:embed="rId2"/>
          <a:stretch>
            <a:fillRect/>
          </a:stretch>
        </p:blipFill>
        <p:spPr>
          <a:xfrm>
            <a:off x="1859765" y="4400733"/>
            <a:ext cx="537042" cy="537042"/>
          </a:xfrm>
          <a:prstGeom prst="rect">
            <a:avLst/>
          </a:prstGeom>
        </p:spPr>
      </p:pic>
      <p:pic>
        <p:nvPicPr>
          <p:cNvPr id="42" name="Grafik 41">
            <a:extLst>
              <a:ext uri="{FF2B5EF4-FFF2-40B4-BE49-F238E27FC236}">
                <a16:creationId xmlns:a16="http://schemas.microsoft.com/office/drawing/2014/main" xmlns="" id="{D1BAE86D-7472-4986-9E4B-EC8420863194}"/>
              </a:ext>
            </a:extLst>
          </p:cNvPr>
          <p:cNvPicPr>
            <a:picLocks noChangeAspect="1"/>
          </p:cNvPicPr>
          <p:nvPr/>
        </p:nvPicPr>
        <p:blipFill>
          <a:blip r:embed="rId3"/>
          <a:stretch>
            <a:fillRect/>
          </a:stretch>
        </p:blipFill>
        <p:spPr>
          <a:xfrm>
            <a:off x="3421077" y="4402703"/>
            <a:ext cx="566877" cy="524255"/>
          </a:xfrm>
          <a:prstGeom prst="rect">
            <a:avLst/>
          </a:prstGeom>
        </p:spPr>
      </p:pic>
      <p:pic>
        <p:nvPicPr>
          <p:cNvPr id="44" name="Grafik 43">
            <a:extLst>
              <a:ext uri="{FF2B5EF4-FFF2-40B4-BE49-F238E27FC236}">
                <a16:creationId xmlns:a16="http://schemas.microsoft.com/office/drawing/2014/main" xmlns="" id="{0CB15E68-26CC-4AAA-B2A5-13BD82693D9B}"/>
              </a:ext>
            </a:extLst>
          </p:cNvPr>
          <p:cNvPicPr>
            <a:picLocks noChangeAspect="1"/>
          </p:cNvPicPr>
          <p:nvPr/>
        </p:nvPicPr>
        <p:blipFill>
          <a:blip r:embed="rId4"/>
          <a:stretch>
            <a:fillRect/>
          </a:stretch>
        </p:blipFill>
        <p:spPr>
          <a:xfrm>
            <a:off x="6573536" y="4468929"/>
            <a:ext cx="524255" cy="400650"/>
          </a:xfrm>
          <a:prstGeom prst="rect">
            <a:avLst/>
          </a:prstGeom>
        </p:spPr>
      </p:pic>
      <p:pic>
        <p:nvPicPr>
          <p:cNvPr id="46" name="Grafik 45">
            <a:extLst>
              <a:ext uri="{FF2B5EF4-FFF2-40B4-BE49-F238E27FC236}">
                <a16:creationId xmlns:a16="http://schemas.microsoft.com/office/drawing/2014/main" xmlns="" id="{D39E2005-23B6-4D1E-89AA-7935AEE64848}"/>
              </a:ext>
            </a:extLst>
          </p:cNvPr>
          <p:cNvPicPr>
            <a:picLocks noChangeAspect="1"/>
          </p:cNvPicPr>
          <p:nvPr/>
        </p:nvPicPr>
        <p:blipFill>
          <a:blip r:embed="rId5"/>
          <a:stretch>
            <a:fillRect/>
          </a:stretch>
        </p:blipFill>
        <p:spPr>
          <a:xfrm>
            <a:off x="5012224" y="4401226"/>
            <a:ext cx="537042" cy="537042"/>
          </a:xfrm>
          <a:prstGeom prst="rect">
            <a:avLst/>
          </a:prstGeom>
        </p:spPr>
      </p:pic>
      <p:sp>
        <p:nvSpPr>
          <p:cNvPr id="48" name="Textfeld 47">
            <a:extLst>
              <a:ext uri="{FF2B5EF4-FFF2-40B4-BE49-F238E27FC236}">
                <a16:creationId xmlns:a16="http://schemas.microsoft.com/office/drawing/2014/main" xmlns="" id="{05BE8CD0-A066-4DE0-AEB7-097430F424D3}"/>
              </a:ext>
            </a:extLst>
          </p:cNvPr>
          <p:cNvSpPr txBox="1"/>
          <p:nvPr/>
        </p:nvSpPr>
        <p:spPr>
          <a:xfrm>
            <a:off x="1794284" y="3911744"/>
            <a:ext cx="670376" cy="400110"/>
          </a:xfrm>
          <a:prstGeom prst="rect">
            <a:avLst/>
          </a:prstGeom>
          <a:noFill/>
        </p:spPr>
        <p:txBody>
          <a:bodyPr wrap="none" rtlCol="0">
            <a:spAutoFit/>
          </a:bodyPr>
          <a:lstStyle/>
          <a:p>
            <a:pPr algn="ctr"/>
            <a:r>
              <a:rPr lang="de-DE" sz="1200" dirty="0">
                <a:solidFill>
                  <a:schemeClr val="bg1"/>
                </a:solidFill>
                <a:latin typeface="Arial" panose="020B0604020202020204" pitchFamily="34" charset="0"/>
                <a:cs typeface="Arial" panose="020B0604020202020204" pitchFamily="34" charset="0"/>
              </a:rPr>
              <a:t>130 </a:t>
            </a:r>
          </a:p>
          <a:p>
            <a:pPr algn="ctr"/>
            <a:r>
              <a:rPr lang="de-DE" sz="800" dirty="0">
                <a:solidFill>
                  <a:schemeClr val="bg1"/>
                </a:solidFill>
                <a:latin typeface="Arial" panose="020B0604020202020204" pitchFamily="34" charset="0"/>
                <a:cs typeface="Arial" panose="020B0604020202020204" pitchFamily="34" charset="0"/>
              </a:rPr>
              <a:t>Mitarbeiter</a:t>
            </a:r>
          </a:p>
        </p:txBody>
      </p:sp>
      <p:sp>
        <p:nvSpPr>
          <p:cNvPr id="49" name="Textfeld 48">
            <a:extLst>
              <a:ext uri="{FF2B5EF4-FFF2-40B4-BE49-F238E27FC236}">
                <a16:creationId xmlns:a16="http://schemas.microsoft.com/office/drawing/2014/main" xmlns="" id="{628F69AA-3101-4879-9553-B786252FADC7}"/>
              </a:ext>
            </a:extLst>
          </p:cNvPr>
          <p:cNvSpPr txBox="1"/>
          <p:nvPr/>
        </p:nvSpPr>
        <p:spPr>
          <a:xfrm>
            <a:off x="3079331" y="3911744"/>
            <a:ext cx="1355957" cy="400110"/>
          </a:xfrm>
          <a:prstGeom prst="rect">
            <a:avLst/>
          </a:prstGeom>
          <a:noFill/>
        </p:spPr>
        <p:txBody>
          <a:bodyPr wrap="square" rtlCol="0">
            <a:spAutoFit/>
          </a:bodyPr>
          <a:lstStyle/>
          <a:p>
            <a:pPr algn="ctr"/>
            <a:r>
              <a:rPr lang="de-DE" sz="1200" dirty="0">
                <a:solidFill>
                  <a:schemeClr val="bg1"/>
                </a:solidFill>
                <a:latin typeface="Arial" panose="020B0604020202020204" pitchFamily="34" charset="0"/>
                <a:cs typeface="Arial" panose="020B0604020202020204" pitchFamily="34" charset="0"/>
              </a:rPr>
              <a:t>20</a:t>
            </a:r>
          </a:p>
          <a:p>
            <a:pPr algn="ctr"/>
            <a:r>
              <a:rPr lang="de-DE" sz="800" dirty="0">
                <a:solidFill>
                  <a:schemeClr val="bg1"/>
                </a:solidFill>
                <a:latin typeface="Arial" panose="020B0604020202020204" pitchFamily="34" charset="0"/>
                <a:cs typeface="Arial" panose="020B0604020202020204" pitchFamily="34" charset="0"/>
              </a:rPr>
              <a:t>unterschiedliche Berufe</a:t>
            </a:r>
          </a:p>
        </p:txBody>
      </p:sp>
      <p:sp>
        <p:nvSpPr>
          <p:cNvPr id="51" name="Textfeld 50">
            <a:extLst>
              <a:ext uri="{FF2B5EF4-FFF2-40B4-BE49-F238E27FC236}">
                <a16:creationId xmlns:a16="http://schemas.microsoft.com/office/drawing/2014/main" xmlns="" id="{50492659-A52A-4D94-AB87-48EBBE71DF66}"/>
              </a:ext>
            </a:extLst>
          </p:cNvPr>
          <p:cNvSpPr txBox="1"/>
          <p:nvPr/>
        </p:nvSpPr>
        <p:spPr>
          <a:xfrm>
            <a:off x="4741164" y="3911744"/>
            <a:ext cx="1085135" cy="400110"/>
          </a:xfrm>
          <a:prstGeom prst="rect">
            <a:avLst/>
          </a:prstGeom>
          <a:noFill/>
        </p:spPr>
        <p:txBody>
          <a:bodyPr wrap="square" rtlCol="0">
            <a:spAutoFit/>
          </a:bodyPr>
          <a:lstStyle/>
          <a:p>
            <a:pPr algn="ctr"/>
            <a:r>
              <a:rPr lang="de-DE" sz="1200" dirty="0">
                <a:solidFill>
                  <a:schemeClr val="bg1"/>
                </a:solidFill>
                <a:latin typeface="Arial" panose="020B0604020202020204" pitchFamily="34" charset="0"/>
                <a:cs typeface="Arial" panose="020B0604020202020204" pitchFamily="34" charset="0"/>
              </a:rPr>
              <a:t>11</a:t>
            </a:r>
            <a:r>
              <a:rPr lang="de-DE" sz="800" dirty="0">
                <a:solidFill>
                  <a:schemeClr val="bg1"/>
                </a:solidFill>
                <a:latin typeface="Arial" panose="020B0604020202020204" pitchFamily="34" charset="0"/>
                <a:cs typeface="Arial" panose="020B0604020202020204" pitchFamily="34" charset="0"/>
              </a:rPr>
              <a:t> </a:t>
            </a:r>
          </a:p>
          <a:p>
            <a:pPr algn="ctr"/>
            <a:r>
              <a:rPr lang="de-DE" sz="800" dirty="0">
                <a:solidFill>
                  <a:schemeClr val="bg1"/>
                </a:solidFill>
                <a:latin typeface="Arial" panose="020B0604020202020204" pitchFamily="34" charset="0"/>
                <a:cs typeface="Arial" panose="020B0604020202020204" pitchFamily="34" charset="0"/>
              </a:rPr>
              <a:t>starke Partner</a:t>
            </a:r>
          </a:p>
        </p:txBody>
      </p:sp>
      <p:sp>
        <p:nvSpPr>
          <p:cNvPr id="52" name="Textfeld 51">
            <a:extLst>
              <a:ext uri="{FF2B5EF4-FFF2-40B4-BE49-F238E27FC236}">
                <a16:creationId xmlns:a16="http://schemas.microsoft.com/office/drawing/2014/main" xmlns="" id="{39C68FFD-A54F-4E2E-8786-0DD3835B0A9C}"/>
              </a:ext>
            </a:extLst>
          </p:cNvPr>
          <p:cNvSpPr txBox="1"/>
          <p:nvPr/>
        </p:nvSpPr>
        <p:spPr>
          <a:xfrm>
            <a:off x="6104976" y="3911744"/>
            <a:ext cx="1485762" cy="400110"/>
          </a:xfrm>
          <a:prstGeom prst="rect">
            <a:avLst/>
          </a:prstGeom>
          <a:noFill/>
        </p:spPr>
        <p:txBody>
          <a:bodyPr wrap="square" rtlCol="0">
            <a:spAutoFit/>
          </a:bodyPr>
          <a:lstStyle/>
          <a:p>
            <a:pPr algn="ctr"/>
            <a:r>
              <a:rPr lang="de-DE" sz="1200" dirty="0">
                <a:solidFill>
                  <a:schemeClr val="bg1"/>
                </a:solidFill>
                <a:latin typeface="Arial" panose="020B0604020202020204" pitchFamily="34" charset="0"/>
                <a:cs typeface="Arial" panose="020B0604020202020204" pitchFamily="34" charset="0"/>
              </a:rPr>
              <a:t>32x </a:t>
            </a:r>
          </a:p>
          <a:p>
            <a:pPr algn="ctr"/>
            <a:r>
              <a:rPr lang="de-DE" sz="800" dirty="0">
                <a:solidFill>
                  <a:schemeClr val="bg1"/>
                </a:solidFill>
                <a:latin typeface="Arial" panose="020B0604020202020204" pitchFamily="34" charset="0"/>
                <a:cs typeface="Arial" panose="020B0604020202020204" pitchFamily="34" charset="0"/>
              </a:rPr>
              <a:t>prämiert und zertifiziert</a:t>
            </a:r>
          </a:p>
        </p:txBody>
      </p:sp>
    </p:spTree>
    <p:extLst>
      <p:ext uri="{BB962C8B-B14F-4D97-AF65-F5344CB8AC3E}">
        <p14:creationId xmlns:p14="http://schemas.microsoft.com/office/powerpoint/2010/main" val="3758627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p:txBody>
          <a:bodyPr/>
          <a:lstStyle/>
          <a:p>
            <a:r>
              <a:rPr lang="de-DE" dirty="0"/>
              <a:t>FarmFacts. A </a:t>
            </a:r>
            <a:r>
              <a:rPr lang="de-DE" dirty="0" err="1"/>
              <a:t>grown</a:t>
            </a:r>
            <a:r>
              <a:rPr lang="de-DE" dirty="0"/>
              <a:t> </a:t>
            </a:r>
            <a:r>
              <a:rPr lang="de-DE" dirty="0" err="1"/>
              <a:t>up</a:t>
            </a:r>
            <a:r>
              <a:rPr lang="de-DE" dirty="0"/>
              <a:t> </a:t>
            </a:r>
            <a:r>
              <a:rPr lang="de-DE" dirty="0" err="1"/>
              <a:t>start-up</a:t>
            </a:r>
            <a:r>
              <a:rPr lang="de-DE" dirty="0"/>
              <a:t>.</a:t>
            </a:r>
          </a:p>
        </p:txBody>
      </p:sp>
      <p:sp>
        <p:nvSpPr>
          <p:cNvPr id="12" name="Inhaltsplatzhalter 11">
            <a:extLst>
              <a:ext uri="{FF2B5EF4-FFF2-40B4-BE49-F238E27FC236}">
                <a16:creationId xmlns:a16="http://schemas.microsoft.com/office/drawing/2014/main" xmlns="" id="{061653B5-A14E-F54F-831E-89D6AB2EFD3D}"/>
              </a:ext>
            </a:extLst>
          </p:cNvPr>
          <p:cNvSpPr>
            <a:spLocks noGrp="1"/>
          </p:cNvSpPr>
          <p:nvPr>
            <p:ph sz="quarter" idx="11"/>
          </p:nvPr>
        </p:nvSpPr>
        <p:spPr>
          <a:xfrm>
            <a:off x="439554" y="1497110"/>
            <a:ext cx="8208259" cy="246221"/>
          </a:xfrm>
        </p:spPr>
        <p:txBody>
          <a:bodyPr/>
          <a:lstStyle/>
          <a:p>
            <a:pPr fontAlgn="base"/>
            <a:r>
              <a:rPr lang="en-US" b="0" dirty="0" err="1">
                <a:solidFill>
                  <a:schemeClr val="bg2"/>
                </a:solidFill>
              </a:rPr>
              <a:t>Gestalte</a:t>
            </a:r>
            <a:r>
              <a:rPr lang="en-US" b="0" dirty="0">
                <a:solidFill>
                  <a:schemeClr val="bg2"/>
                </a:solidFill>
              </a:rPr>
              <a:t> die NEXT Farming Welt </a:t>
            </a:r>
            <a:r>
              <a:rPr lang="en-US" b="0" dirty="0" err="1">
                <a:solidFill>
                  <a:schemeClr val="bg2"/>
                </a:solidFill>
              </a:rPr>
              <a:t>aktiv</a:t>
            </a:r>
            <a:r>
              <a:rPr lang="en-US" b="0" dirty="0">
                <a:solidFill>
                  <a:schemeClr val="bg2"/>
                </a:solidFill>
              </a:rPr>
              <a:t> </a:t>
            </a:r>
            <a:r>
              <a:rPr lang="en-US" b="0" dirty="0" err="1">
                <a:solidFill>
                  <a:schemeClr val="bg2"/>
                </a:solidFill>
              </a:rPr>
              <a:t>mit</a:t>
            </a:r>
            <a:r>
              <a:rPr lang="en-US" b="0" dirty="0">
                <a:solidFill>
                  <a:schemeClr val="bg2"/>
                </a:solidFill>
              </a:rPr>
              <a:t>!</a:t>
            </a:r>
            <a:endParaRPr lang="de-DE" b="0" dirty="0">
              <a:solidFill>
                <a:schemeClr val="bg2"/>
              </a:solidFill>
            </a:endParaRPr>
          </a:p>
        </p:txBody>
      </p:sp>
      <p:sp>
        <p:nvSpPr>
          <p:cNvPr id="2" name="Inhaltsplatzhalter 1"/>
          <p:cNvSpPr>
            <a:spLocks noGrp="1"/>
          </p:cNvSpPr>
          <p:nvPr>
            <p:ph sz="quarter" idx="12"/>
          </p:nvPr>
        </p:nvSpPr>
        <p:spPr>
          <a:xfrm>
            <a:off x="428960" y="2078273"/>
            <a:ext cx="5353275" cy="2688990"/>
          </a:xfrm>
        </p:spPr>
        <p:txBody>
          <a:bodyPr/>
          <a:lstStyle/>
          <a:p>
            <a:pPr indent="0">
              <a:lnSpc>
                <a:spcPct val="100000"/>
              </a:lnSpc>
              <a:spcBef>
                <a:spcPts val="0"/>
              </a:spcBef>
              <a:spcAft>
                <a:spcPts val="0"/>
              </a:spcAft>
              <a:buNone/>
            </a:pPr>
            <a:r>
              <a:rPr lang="de-DE" dirty="0"/>
              <a:t>Unser Portfolio aus Software, ergänzenden Produkten und Dienstleistungen rund um die Landwirtschaft vereinen wir unter unserer Marke NEXT Farming:</a:t>
            </a:r>
          </a:p>
          <a:p>
            <a:pPr indent="0">
              <a:lnSpc>
                <a:spcPct val="100000"/>
              </a:lnSpc>
              <a:spcBef>
                <a:spcPts val="0"/>
              </a:spcBef>
              <a:spcAft>
                <a:spcPts val="0"/>
              </a:spcAft>
              <a:buNone/>
            </a:pPr>
            <a:endParaRPr lang="de-DE" dirty="0"/>
          </a:p>
          <a:p>
            <a:pPr indent="0">
              <a:lnSpc>
                <a:spcPct val="100000"/>
              </a:lnSpc>
              <a:spcBef>
                <a:spcPts val="0"/>
              </a:spcBef>
              <a:spcAft>
                <a:spcPts val="0"/>
              </a:spcAft>
              <a:buNone/>
            </a:pPr>
            <a:r>
              <a:rPr lang="de-DE" dirty="0"/>
              <a:t>Die beiden Softwarelinien NEXT Farming</a:t>
            </a:r>
            <a:r>
              <a:rPr lang="de-DE" baseline="30000" dirty="0"/>
              <a:t> OFFICE</a:t>
            </a:r>
            <a:r>
              <a:rPr lang="de-DE" dirty="0"/>
              <a:t>, unsere funktionsstarke Desktop-Lösung, und NEXT Farming</a:t>
            </a:r>
            <a:r>
              <a:rPr lang="de-DE" baseline="30000" dirty="0"/>
              <a:t> LIVE</a:t>
            </a:r>
            <a:r>
              <a:rPr lang="de-DE" dirty="0"/>
              <a:t>, die innovative Cloudtechnologie, unterstützen Landwirte die Prozesse auf dem Betrieb zu optimieren. Unsere NEXT Farming</a:t>
            </a:r>
            <a:r>
              <a:rPr lang="de-DE" baseline="30000" dirty="0"/>
              <a:t> APP </a:t>
            </a:r>
            <a:r>
              <a:rPr lang="de-DE" dirty="0"/>
              <a:t>Produkte ermöglichen ein standortunabhängiges Arbeiten: egal ob im Büro, Stall, auf dem Feld, unterwegs oder zu Hause. Mit den ergänzenden NEXT Farming</a:t>
            </a:r>
            <a:r>
              <a:rPr lang="de-DE" baseline="30000" dirty="0"/>
              <a:t> PACKAGE </a:t>
            </a:r>
            <a:r>
              <a:rPr lang="de-DE" dirty="0"/>
              <a:t>Komplettpaketen und NEXT Farming</a:t>
            </a:r>
            <a:r>
              <a:rPr lang="de-DE" baseline="30000" dirty="0"/>
              <a:t> SERVICE </a:t>
            </a:r>
            <a:r>
              <a:rPr lang="de-DE" dirty="0"/>
              <a:t>Dienstleistungen profitiert der Landwirt von umfangreichen Zusatzdiensten. </a:t>
            </a:r>
          </a:p>
          <a:p>
            <a:pPr indent="0">
              <a:lnSpc>
                <a:spcPct val="100000"/>
              </a:lnSpc>
              <a:spcBef>
                <a:spcPts val="0"/>
              </a:spcBef>
              <a:spcAft>
                <a:spcPts val="0"/>
              </a:spcAft>
              <a:buNone/>
            </a:pPr>
            <a:endParaRPr lang="de-DE" dirty="0"/>
          </a:p>
          <a:p>
            <a:pPr indent="0">
              <a:lnSpc>
                <a:spcPct val="100000"/>
              </a:lnSpc>
              <a:spcBef>
                <a:spcPts val="0"/>
              </a:spcBef>
              <a:spcAft>
                <a:spcPts val="0"/>
              </a:spcAft>
              <a:buNone/>
            </a:pPr>
            <a:r>
              <a:rPr lang="de-DE" b="1" dirty="0"/>
              <a:t>Die konsequente Vernetzung unseres Portfolios ermöglicht unseren Kunden ein noch einfacheres, schnelleres und flexibleres Arbeiten.</a:t>
            </a:r>
          </a:p>
        </p:txBody>
      </p:sp>
      <p:sp>
        <p:nvSpPr>
          <p:cNvPr id="14" name="Fußzeilenplatzhalter 13">
            <a:extLst>
              <a:ext uri="{FF2B5EF4-FFF2-40B4-BE49-F238E27FC236}">
                <a16:creationId xmlns:a16="http://schemas.microsoft.com/office/drawing/2014/main" xmlns="" id="{743E397F-60CB-F640-85F6-1D5ADB154A9C}"/>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13" name="Grafik 12">
            <a:extLst>
              <a:ext uri="{FF2B5EF4-FFF2-40B4-BE49-F238E27FC236}">
                <a16:creationId xmlns:a16="http://schemas.microsoft.com/office/drawing/2014/main" xmlns="" id="{5F20BCAD-5971-4BFA-AD90-AA897B3FCB26}"/>
              </a:ext>
            </a:extLst>
          </p:cNvPr>
          <p:cNvPicPr>
            <a:picLocks noChangeAspect="1"/>
          </p:cNvPicPr>
          <p:nvPr/>
        </p:nvPicPr>
        <p:blipFill rotWithShape="1">
          <a:blip r:embed="rId2"/>
          <a:srcRect l="9018" t="11182" r="9153" b="12151"/>
          <a:stretch/>
        </p:blipFill>
        <p:spPr>
          <a:xfrm>
            <a:off x="5925673" y="2275502"/>
            <a:ext cx="2843158" cy="2045951"/>
          </a:xfrm>
          <a:prstGeom prst="rect">
            <a:avLst/>
          </a:prstGeom>
        </p:spPr>
      </p:pic>
    </p:spTree>
    <p:extLst>
      <p:ext uri="{BB962C8B-B14F-4D97-AF65-F5344CB8AC3E}">
        <p14:creationId xmlns:p14="http://schemas.microsoft.com/office/powerpoint/2010/main" val="38379366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a:xfrm>
            <a:off x="439554" y="1072379"/>
            <a:ext cx="8208259" cy="369332"/>
          </a:xfrm>
        </p:spPr>
        <p:txBody>
          <a:bodyPr/>
          <a:lstStyle/>
          <a:p>
            <a:r>
              <a:rPr lang="de-DE" dirty="0"/>
              <a:t>FarmFacts. A </a:t>
            </a:r>
            <a:r>
              <a:rPr lang="de-DE" dirty="0" err="1"/>
              <a:t>grown</a:t>
            </a:r>
            <a:r>
              <a:rPr lang="de-DE" dirty="0"/>
              <a:t> </a:t>
            </a:r>
            <a:r>
              <a:rPr lang="de-DE" dirty="0" err="1"/>
              <a:t>up</a:t>
            </a:r>
            <a:r>
              <a:rPr lang="de-DE" dirty="0"/>
              <a:t> </a:t>
            </a:r>
            <a:r>
              <a:rPr lang="de-DE" dirty="0" err="1"/>
              <a:t>start-up</a:t>
            </a:r>
            <a:r>
              <a:rPr lang="de-DE" dirty="0"/>
              <a:t>.</a:t>
            </a:r>
          </a:p>
        </p:txBody>
      </p:sp>
      <p:sp>
        <p:nvSpPr>
          <p:cNvPr id="12" name="Inhaltsplatzhalter 11">
            <a:extLst>
              <a:ext uri="{FF2B5EF4-FFF2-40B4-BE49-F238E27FC236}">
                <a16:creationId xmlns:a16="http://schemas.microsoft.com/office/drawing/2014/main" xmlns="" id="{061653B5-A14E-F54F-831E-89D6AB2EFD3D}"/>
              </a:ext>
            </a:extLst>
          </p:cNvPr>
          <p:cNvSpPr>
            <a:spLocks noGrp="1"/>
          </p:cNvSpPr>
          <p:nvPr>
            <p:ph sz="quarter" idx="11"/>
          </p:nvPr>
        </p:nvSpPr>
        <p:spPr>
          <a:xfrm>
            <a:off x="439554" y="1497110"/>
            <a:ext cx="8208259" cy="246221"/>
          </a:xfrm>
        </p:spPr>
        <p:txBody>
          <a:bodyPr/>
          <a:lstStyle/>
          <a:p>
            <a:pPr fontAlgn="base"/>
            <a:r>
              <a:rPr lang="en-US" b="0" dirty="0" err="1">
                <a:solidFill>
                  <a:schemeClr val="bg2"/>
                </a:solidFill>
              </a:rPr>
              <a:t>Attraktive</a:t>
            </a:r>
            <a:r>
              <a:rPr lang="en-US" b="0" dirty="0">
                <a:solidFill>
                  <a:schemeClr val="bg2"/>
                </a:solidFill>
              </a:rPr>
              <a:t> Benefits </a:t>
            </a:r>
            <a:r>
              <a:rPr lang="en-US" b="0" dirty="0" err="1">
                <a:solidFill>
                  <a:schemeClr val="bg2"/>
                </a:solidFill>
              </a:rPr>
              <a:t>warten</a:t>
            </a:r>
            <a:r>
              <a:rPr lang="en-US" b="0" dirty="0">
                <a:solidFill>
                  <a:schemeClr val="bg2"/>
                </a:solidFill>
              </a:rPr>
              <a:t> auf Dich!</a:t>
            </a:r>
            <a:endParaRPr lang="de-DE" b="0" dirty="0">
              <a:solidFill>
                <a:schemeClr val="bg2"/>
              </a:solidFill>
            </a:endParaRPr>
          </a:p>
        </p:txBody>
      </p:sp>
      <p:sp>
        <p:nvSpPr>
          <p:cNvPr id="14" name="Fußzeilenplatzhalter 13">
            <a:extLst>
              <a:ext uri="{FF2B5EF4-FFF2-40B4-BE49-F238E27FC236}">
                <a16:creationId xmlns:a16="http://schemas.microsoft.com/office/drawing/2014/main" xmlns="" id="{743E397F-60CB-F640-85F6-1D5ADB154A9C}"/>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7" name="Grafik 6">
            <a:extLst>
              <a:ext uri="{FF2B5EF4-FFF2-40B4-BE49-F238E27FC236}">
                <a16:creationId xmlns:a16="http://schemas.microsoft.com/office/drawing/2014/main" xmlns="" id="{7DBBFB06-BEDA-4C9B-A71B-669CE707F71F}"/>
              </a:ext>
            </a:extLst>
          </p:cNvPr>
          <p:cNvPicPr>
            <a:picLocks noChangeAspect="1"/>
          </p:cNvPicPr>
          <p:nvPr/>
        </p:nvPicPr>
        <p:blipFill>
          <a:blip r:embed="rId2"/>
          <a:stretch>
            <a:fillRect/>
          </a:stretch>
        </p:blipFill>
        <p:spPr>
          <a:xfrm>
            <a:off x="1505053" y="2118679"/>
            <a:ext cx="695004" cy="640135"/>
          </a:xfrm>
          <a:prstGeom prst="rect">
            <a:avLst/>
          </a:prstGeom>
        </p:spPr>
      </p:pic>
      <p:pic>
        <p:nvPicPr>
          <p:cNvPr id="9" name="Grafik 8">
            <a:extLst>
              <a:ext uri="{FF2B5EF4-FFF2-40B4-BE49-F238E27FC236}">
                <a16:creationId xmlns:a16="http://schemas.microsoft.com/office/drawing/2014/main" xmlns="" id="{B689DF1B-63C4-47DF-8D11-49F2B768B0B4}"/>
              </a:ext>
            </a:extLst>
          </p:cNvPr>
          <p:cNvPicPr>
            <a:picLocks noChangeAspect="1"/>
          </p:cNvPicPr>
          <p:nvPr/>
        </p:nvPicPr>
        <p:blipFill>
          <a:blip r:embed="rId3"/>
          <a:stretch>
            <a:fillRect/>
          </a:stretch>
        </p:blipFill>
        <p:spPr>
          <a:xfrm>
            <a:off x="3304542" y="2103438"/>
            <a:ext cx="591363" cy="627942"/>
          </a:xfrm>
          <a:prstGeom prst="rect">
            <a:avLst/>
          </a:prstGeom>
        </p:spPr>
      </p:pic>
      <p:pic>
        <p:nvPicPr>
          <p:cNvPr id="13" name="Grafik 12">
            <a:extLst>
              <a:ext uri="{FF2B5EF4-FFF2-40B4-BE49-F238E27FC236}">
                <a16:creationId xmlns:a16="http://schemas.microsoft.com/office/drawing/2014/main" xmlns="" id="{4EBD8263-C62A-4244-8C48-E8FB97647C45}"/>
              </a:ext>
            </a:extLst>
          </p:cNvPr>
          <p:cNvPicPr>
            <a:picLocks noChangeAspect="1"/>
          </p:cNvPicPr>
          <p:nvPr/>
        </p:nvPicPr>
        <p:blipFill>
          <a:blip r:embed="rId4"/>
          <a:stretch>
            <a:fillRect/>
          </a:stretch>
        </p:blipFill>
        <p:spPr>
          <a:xfrm>
            <a:off x="5000390" y="2118679"/>
            <a:ext cx="597460" cy="597460"/>
          </a:xfrm>
          <a:prstGeom prst="rect">
            <a:avLst/>
          </a:prstGeom>
        </p:spPr>
      </p:pic>
      <p:pic>
        <p:nvPicPr>
          <p:cNvPr id="16" name="Grafik 15">
            <a:extLst>
              <a:ext uri="{FF2B5EF4-FFF2-40B4-BE49-F238E27FC236}">
                <a16:creationId xmlns:a16="http://schemas.microsoft.com/office/drawing/2014/main" xmlns="" id="{8994DE35-E819-4E78-A393-42D2606154D1}"/>
              </a:ext>
            </a:extLst>
          </p:cNvPr>
          <p:cNvPicPr>
            <a:picLocks noChangeAspect="1"/>
          </p:cNvPicPr>
          <p:nvPr/>
        </p:nvPicPr>
        <p:blipFill>
          <a:blip r:embed="rId5"/>
          <a:stretch>
            <a:fillRect/>
          </a:stretch>
        </p:blipFill>
        <p:spPr>
          <a:xfrm>
            <a:off x="6702334" y="2240609"/>
            <a:ext cx="749873" cy="353599"/>
          </a:xfrm>
          <a:prstGeom prst="rect">
            <a:avLst/>
          </a:prstGeom>
        </p:spPr>
      </p:pic>
      <p:pic>
        <p:nvPicPr>
          <p:cNvPr id="18" name="Grafik 17">
            <a:extLst>
              <a:ext uri="{FF2B5EF4-FFF2-40B4-BE49-F238E27FC236}">
                <a16:creationId xmlns:a16="http://schemas.microsoft.com/office/drawing/2014/main" xmlns="" id="{EBBCF91C-F052-4E13-B33C-C7EFC882C96F}"/>
              </a:ext>
            </a:extLst>
          </p:cNvPr>
          <p:cNvPicPr>
            <a:picLocks noChangeAspect="1"/>
          </p:cNvPicPr>
          <p:nvPr/>
        </p:nvPicPr>
        <p:blipFill>
          <a:blip r:embed="rId6"/>
          <a:stretch>
            <a:fillRect/>
          </a:stretch>
        </p:blipFill>
        <p:spPr>
          <a:xfrm>
            <a:off x="1505053" y="3499413"/>
            <a:ext cx="737680" cy="573074"/>
          </a:xfrm>
          <a:prstGeom prst="rect">
            <a:avLst/>
          </a:prstGeom>
        </p:spPr>
      </p:pic>
      <p:pic>
        <p:nvPicPr>
          <p:cNvPr id="20" name="Grafik 19">
            <a:extLst>
              <a:ext uri="{FF2B5EF4-FFF2-40B4-BE49-F238E27FC236}">
                <a16:creationId xmlns:a16="http://schemas.microsoft.com/office/drawing/2014/main" xmlns="" id="{23E69F52-A65A-4652-85B3-FDC20E526856}"/>
              </a:ext>
            </a:extLst>
          </p:cNvPr>
          <p:cNvPicPr>
            <a:picLocks noChangeAspect="1"/>
          </p:cNvPicPr>
          <p:nvPr/>
        </p:nvPicPr>
        <p:blipFill>
          <a:blip r:embed="rId7"/>
          <a:stretch>
            <a:fillRect/>
          </a:stretch>
        </p:blipFill>
        <p:spPr>
          <a:xfrm>
            <a:off x="3324260" y="3493317"/>
            <a:ext cx="682811" cy="579170"/>
          </a:xfrm>
          <a:prstGeom prst="rect">
            <a:avLst/>
          </a:prstGeom>
        </p:spPr>
      </p:pic>
      <p:pic>
        <p:nvPicPr>
          <p:cNvPr id="22" name="Grafik 21">
            <a:extLst>
              <a:ext uri="{FF2B5EF4-FFF2-40B4-BE49-F238E27FC236}">
                <a16:creationId xmlns:a16="http://schemas.microsoft.com/office/drawing/2014/main" xmlns="" id="{F91D139B-54EA-49CE-9F29-6AFA9BCA484B}"/>
              </a:ext>
            </a:extLst>
          </p:cNvPr>
          <p:cNvPicPr>
            <a:picLocks noChangeAspect="1"/>
          </p:cNvPicPr>
          <p:nvPr/>
        </p:nvPicPr>
        <p:blipFill>
          <a:blip r:embed="rId8"/>
          <a:stretch>
            <a:fillRect/>
          </a:stretch>
        </p:blipFill>
        <p:spPr>
          <a:xfrm>
            <a:off x="5088598" y="3438448"/>
            <a:ext cx="627942" cy="634039"/>
          </a:xfrm>
          <a:prstGeom prst="rect">
            <a:avLst/>
          </a:prstGeom>
        </p:spPr>
      </p:pic>
      <p:pic>
        <p:nvPicPr>
          <p:cNvPr id="24" name="Grafik 23">
            <a:extLst>
              <a:ext uri="{FF2B5EF4-FFF2-40B4-BE49-F238E27FC236}">
                <a16:creationId xmlns:a16="http://schemas.microsoft.com/office/drawing/2014/main" xmlns="" id="{D938C616-24BB-4626-B2BF-F891000FA7DD}"/>
              </a:ext>
            </a:extLst>
          </p:cNvPr>
          <p:cNvPicPr>
            <a:picLocks noChangeAspect="1"/>
          </p:cNvPicPr>
          <p:nvPr/>
        </p:nvPicPr>
        <p:blipFill>
          <a:blip r:embed="rId9"/>
          <a:stretch>
            <a:fillRect/>
          </a:stretch>
        </p:blipFill>
        <p:spPr>
          <a:xfrm>
            <a:off x="6798067" y="3447644"/>
            <a:ext cx="591263" cy="615645"/>
          </a:xfrm>
          <a:prstGeom prst="rect">
            <a:avLst/>
          </a:prstGeom>
        </p:spPr>
      </p:pic>
      <p:sp>
        <p:nvSpPr>
          <p:cNvPr id="26" name="Rechteck 25">
            <a:extLst>
              <a:ext uri="{FF2B5EF4-FFF2-40B4-BE49-F238E27FC236}">
                <a16:creationId xmlns:a16="http://schemas.microsoft.com/office/drawing/2014/main" xmlns="" id="{DA75BAB4-7875-44A8-8ADC-564B50B3E8F8}"/>
              </a:ext>
            </a:extLst>
          </p:cNvPr>
          <p:cNvSpPr/>
          <p:nvPr/>
        </p:nvSpPr>
        <p:spPr>
          <a:xfrm>
            <a:off x="1424673" y="2731380"/>
            <a:ext cx="1047054" cy="338554"/>
          </a:xfrm>
          <a:prstGeom prst="rect">
            <a:avLst/>
          </a:prstGeom>
        </p:spPr>
        <p:txBody>
          <a:bodyPr wrap="square">
            <a:spAutoFit/>
          </a:bodyPr>
          <a:lstStyle/>
          <a:p>
            <a:pPr algn="ctr"/>
            <a:r>
              <a:rPr lang="de-DE" sz="800" dirty="0">
                <a:latin typeface="Arial" panose="020B0604020202020204" pitchFamily="34" charset="0"/>
                <a:cs typeface="Arial" panose="020B0604020202020204" pitchFamily="34" charset="0"/>
              </a:rPr>
              <a:t>Leistungsorientiere</a:t>
            </a:r>
          </a:p>
          <a:p>
            <a:pPr algn="ctr"/>
            <a:r>
              <a:rPr lang="de-DE" sz="800" dirty="0">
                <a:latin typeface="Arial" panose="020B0604020202020204" pitchFamily="34" charset="0"/>
                <a:cs typeface="Arial" panose="020B0604020202020204" pitchFamily="34" charset="0"/>
              </a:rPr>
              <a:t>Vergütung</a:t>
            </a:r>
          </a:p>
        </p:txBody>
      </p:sp>
      <p:sp>
        <p:nvSpPr>
          <p:cNvPr id="27" name="Rechteck 26">
            <a:extLst>
              <a:ext uri="{FF2B5EF4-FFF2-40B4-BE49-F238E27FC236}">
                <a16:creationId xmlns:a16="http://schemas.microsoft.com/office/drawing/2014/main" xmlns="" id="{00CE2B5B-93ED-44B9-8D75-98F39F4FE52F}"/>
              </a:ext>
            </a:extLst>
          </p:cNvPr>
          <p:cNvSpPr/>
          <p:nvPr/>
        </p:nvSpPr>
        <p:spPr>
          <a:xfrm>
            <a:off x="2935245" y="2712913"/>
            <a:ext cx="1329955" cy="338554"/>
          </a:xfrm>
          <a:prstGeom prst="rect">
            <a:avLst/>
          </a:prstGeom>
        </p:spPr>
        <p:txBody>
          <a:bodyPr wrap="square">
            <a:spAutoFit/>
          </a:bodyPr>
          <a:lstStyle/>
          <a:p>
            <a:pPr algn="ctr"/>
            <a:r>
              <a:rPr lang="de-DE" sz="800" dirty="0">
                <a:latin typeface="Arial" panose="020B0604020202020204" pitchFamily="34" charset="0"/>
                <a:cs typeface="Arial" panose="020B0604020202020204" pitchFamily="34" charset="0"/>
              </a:rPr>
              <a:t>Zuschuss für</a:t>
            </a:r>
          </a:p>
          <a:p>
            <a:pPr algn="ctr"/>
            <a:r>
              <a:rPr lang="de-DE" sz="800" dirty="0">
                <a:latin typeface="Arial" panose="020B0604020202020204" pitchFamily="34" charset="0"/>
                <a:cs typeface="Arial" panose="020B0604020202020204" pitchFamily="34" charset="0"/>
              </a:rPr>
              <a:t>Kinderbetreuungskosten</a:t>
            </a:r>
          </a:p>
        </p:txBody>
      </p:sp>
      <p:sp>
        <p:nvSpPr>
          <p:cNvPr id="28" name="Rechteck 27">
            <a:extLst>
              <a:ext uri="{FF2B5EF4-FFF2-40B4-BE49-F238E27FC236}">
                <a16:creationId xmlns:a16="http://schemas.microsoft.com/office/drawing/2014/main" xmlns="" id="{EB622EED-5A5C-46CE-8BDD-0F2E9E16E109}"/>
              </a:ext>
            </a:extLst>
          </p:cNvPr>
          <p:cNvSpPr/>
          <p:nvPr/>
        </p:nvSpPr>
        <p:spPr>
          <a:xfrm>
            <a:off x="4888312" y="2708392"/>
            <a:ext cx="862797" cy="338554"/>
          </a:xfrm>
          <a:prstGeom prst="rect">
            <a:avLst/>
          </a:prstGeom>
        </p:spPr>
        <p:txBody>
          <a:bodyPr wrap="square">
            <a:spAutoFit/>
          </a:bodyPr>
          <a:lstStyle/>
          <a:p>
            <a:pPr algn="ctr"/>
            <a:r>
              <a:rPr lang="de-DE" sz="800" dirty="0">
                <a:latin typeface="Arial" panose="020B0604020202020204" pitchFamily="34" charset="0"/>
                <a:cs typeface="Arial" panose="020B0604020202020204" pitchFamily="34" charset="0"/>
              </a:rPr>
              <a:t>Flexible</a:t>
            </a:r>
          </a:p>
          <a:p>
            <a:pPr algn="ctr"/>
            <a:r>
              <a:rPr lang="de-DE" sz="800" dirty="0">
                <a:latin typeface="Arial" panose="020B0604020202020204" pitchFamily="34" charset="0"/>
                <a:cs typeface="Arial" panose="020B0604020202020204" pitchFamily="34" charset="0"/>
              </a:rPr>
              <a:t>Arbeitszeiten</a:t>
            </a:r>
          </a:p>
        </p:txBody>
      </p:sp>
      <p:sp>
        <p:nvSpPr>
          <p:cNvPr id="29" name="Rechteck 28">
            <a:extLst>
              <a:ext uri="{FF2B5EF4-FFF2-40B4-BE49-F238E27FC236}">
                <a16:creationId xmlns:a16="http://schemas.microsoft.com/office/drawing/2014/main" xmlns="" id="{29F46AA7-4CF8-463B-8DCC-BFDCEBE8F0D5}"/>
              </a:ext>
            </a:extLst>
          </p:cNvPr>
          <p:cNvSpPr/>
          <p:nvPr/>
        </p:nvSpPr>
        <p:spPr>
          <a:xfrm>
            <a:off x="6632404" y="2704191"/>
            <a:ext cx="922587" cy="338554"/>
          </a:xfrm>
          <a:prstGeom prst="rect">
            <a:avLst/>
          </a:prstGeom>
        </p:spPr>
        <p:txBody>
          <a:bodyPr wrap="square">
            <a:spAutoFit/>
          </a:bodyPr>
          <a:lstStyle/>
          <a:p>
            <a:pPr algn="ctr"/>
            <a:r>
              <a:rPr lang="de-DE" sz="800" dirty="0">
                <a:latin typeface="Arial" panose="020B0604020202020204" pitchFamily="34" charset="0"/>
                <a:cs typeface="Arial" panose="020B0604020202020204" pitchFamily="34" charset="0"/>
              </a:rPr>
              <a:t>Kooperation mit</a:t>
            </a:r>
          </a:p>
          <a:p>
            <a:pPr algn="ctr"/>
            <a:r>
              <a:rPr lang="de-DE" sz="800" dirty="0">
                <a:latin typeface="Arial" panose="020B0604020202020204" pitchFamily="34" charset="0"/>
                <a:cs typeface="Arial" panose="020B0604020202020204" pitchFamily="34" charset="0"/>
              </a:rPr>
              <a:t>Fitnessstudios</a:t>
            </a:r>
          </a:p>
        </p:txBody>
      </p:sp>
      <p:sp>
        <p:nvSpPr>
          <p:cNvPr id="30" name="Rechteck 29">
            <a:extLst>
              <a:ext uri="{FF2B5EF4-FFF2-40B4-BE49-F238E27FC236}">
                <a16:creationId xmlns:a16="http://schemas.microsoft.com/office/drawing/2014/main" xmlns="" id="{496BBBF9-5367-4A06-A962-70CD210992A2}"/>
              </a:ext>
            </a:extLst>
          </p:cNvPr>
          <p:cNvSpPr/>
          <p:nvPr/>
        </p:nvSpPr>
        <p:spPr>
          <a:xfrm>
            <a:off x="1261529" y="4112798"/>
            <a:ext cx="1258851" cy="338554"/>
          </a:xfrm>
          <a:prstGeom prst="rect">
            <a:avLst/>
          </a:prstGeom>
        </p:spPr>
        <p:txBody>
          <a:bodyPr wrap="square">
            <a:spAutoFit/>
          </a:bodyPr>
          <a:lstStyle/>
          <a:p>
            <a:pPr algn="ctr"/>
            <a:r>
              <a:rPr lang="de-DE" sz="800" dirty="0">
                <a:latin typeface="Arial" panose="020B0604020202020204" pitchFamily="34" charset="0"/>
                <a:cs typeface="Arial" panose="020B0604020202020204" pitchFamily="34" charset="0"/>
              </a:rPr>
              <a:t>Vielfältiges</a:t>
            </a:r>
          </a:p>
          <a:p>
            <a:pPr algn="ctr"/>
            <a:r>
              <a:rPr lang="de-DE" sz="800" dirty="0">
                <a:latin typeface="Arial" panose="020B0604020202020204" pitchFamily="34" charset="0"/>
                <a:cs typeface="Arial" panose="020B0604020202020204" pitchFamily="34" charset="0"/>
              </a:rPr>
              <a:t>Weiterbildungsangebot</a:t>
            </a:r>
          </a:p>
        </p:txBody>
      </p:sp>
      <p:sp>
        <p:nvSpPr>
          <p:cNvPr id="31" name="Rechteck 30">
            <a:extLst>
              <a:ext uri="{FF2B5EF4-FFF2-40B4-BE49-F238E27FC236}">
                <a16:creationId xmlns:a16="http://schemas.microsoft.com/office/drawing/2014/main" xmlns="" id="{A795FAC2-D658-4758-97E4-A96BDB3CB142}"/>
              </a:ext>
            </a:extLst>
          </p:cNvPr>
          <p:cNvSpPr/>
          <p:nvPr/>
        </p:nvSpPr>
        <p:spPr>
          <a:xfrm>
            <a:off x="3200114" y="4108622"/>
            <a:ext cx="978153" cy="338554"/>
          </a:xfrm>
          <a:prstGeom prst="rect">
            <a:avLst/>
          </a:prstGeom>
        </p:spPr>
        <p:txBody>
          <a:bodyPr wrap="none">
            <a:spAutoFit/>
          </a:bodyPr>
          <a:lstStyle/>
          <a:p>
            <a:pPr algn="ctr"/>
            <a:r>
              <a:rPr lang="de-DE" sz="800" dirty="0">
                <a:latin typeface="Arial" panose="020B0604020202020204" pitchFamily="34" charset="0"/>
                <a:cs typeface="Arial" panose="020B0604020202020204" pitchFamily="34" charset="0"/>
              </a:rPr>
              <a:t>Mitarbeiter-</a:t>
            </a:r>
          </a:p>
          <a:p>
            <a:pPr algn="ctr"/>
            <a:r>
              <a:rPr lang="de-DE" sz="800" dirty="0" err="1">
                <a:latin typeface="Arial" panose="020B0604020202020204" pitchFamily="34" charset="0"/>
                <a:cs typeface="Arial" panose="020B0604020202020204" pitchFamily="34" charset="0"/>
              </a:rPr>
              <a:t>vorteilsprogramm</a:t>
            </a:r>
            <a:endParaRPr lang="de-DE" sz="800" dirty="0">
              <a:latin typeface="Arial" panose="020B0604020202020204" pitchFamily="34" charset="0"/>
              <a:cs typeface="Arial" panose="020B0604020202020204" pitchFamily="34" charset="0"/>
            </a:endParaRPr>
          </a:p>
        </p:txBody>
      </p:sp>
      <p:sp>
        <p:nvSpPr>
          <p:cNvPr id="32" name="Rechteck 31">
            <a:extLst>
              <a:ext uri="{FF2B5EF4-FFF2-40B4-BE49-F238E27FC236}">
                <a16:creationId xmlns:a16="http://schemas.microsoft.com/office/drawing/2014/main" xmlns="" id="{87844CAF-865A-495F-946E-E8784C531AF3}"/>
              </a:ext>
            </a:extLst>
          </p:cNvPr>
          <p:cNvSpPr/>
          <p:nvPr/>
        </p:nvSpPr>
        <p:spPr>
          <a:xfrm>
            <a:off x="4888312" y="4170177"/>
            <a:ext cx="1140056" cy="215444"/>
          </a:xfrm>
          <a:prstGeom prst="rect">
            <a:avLst/>
          </a:prstGeom>
        </p:spPr>
        <p:txBody>
          <a:bodyPr wrap="none">
            <a:spAutoFit/>
          </a:bodyPr>
          <a:lstStyle/>
          <a:p>
            <a:pPr algn="ctr"/>
            <a:r>
              <a:rPr lang="de-DE" sz="800" dirty="0">
                <a:latin typeface="Arial" panose="020B0604020202020204" pitchFamily="34" charset="0"/>
                <a:cs typeface="Arial" panose="020B0604020202020204" pitchFamily="34" charset="0"/>
              </a:rPr>
              <a:t>Gesundheitsangebot</a:t>
            </a:r>
          </a:p>
        </p:txBody>
      </p:sp>
      <p:sp>
        <p:nvSpPr>
          <p:cNvPr id="33" name="Rechteck 32">
            <a:extLst>
              <a:ext uri="{FF2B5EF4-FFF2-40B4-BE49-F238E27FC236}">
                <a16:creationId xmlns:a16="http://schemas.microsoft.com/office/drawing/2014/main" xmlns="" id="{EB542B2C-6264-4164-9E8B-174E7EA1931B}"/>
              </a:ext>
            </a:extLst>
          </p:cNvPr>
          <p:cNvSpPr/>
          <p:nvPr/>
        </p:nvSpPr>
        <p:spPr>
          <a:xfrm>
            <a:off x="6669812" y="4170177"/>
            <a:ext cx="885179" cy="215444"/>
          </a:xfrm>
          <a:prstGeom prst="rect">
            <a:avLst/>
          </a:prstGeom>
        </p:spPr>
        <p:txBody>
          <a:bodyPr wrap="none">
            <a:spAutoFit/>
          </a:bodyPr>
          <a:lstStyle/>
          <a:p>
            <a:pPr algn="ctr"/>
            <a:r>
              <a:rPr lang="de-DE" sz="800" dirty="0">
                <a:latin typeface="Arial" panose="020B0604020202020204" pitchFamily="34" charset="0"/>
                <a:cs typeface="Arial" panose="020B0604020202020204" pitchFamily="34" charset="0"/>
              </a:rPr>
              <a:t>30 Urlaubstage</a:t>
            </a:r>
          </a:p>
        </p:txBody>
      </p:sp>
    </p:spTree>
    <p:extLst>
      <p:ext uri="{BB962C8B-B14F-4D97-AF65-F5344CB8AC3E}">
        <p14:creationId xmlns:p14="http://schemas.microsoft.com/office/powerpoint/2010/main" val="4016038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a:xfrm>
            <a:off x="439554" y="1072379"/>
            <a:ext cx="8208259" cy="369332"/>
          </a:xfrm>
        </p:spPr>
        <p:txBody>
          <a:bodyPr/>
          <a:lstStyle/>
          <a:p>
            <a:r>
              <a:rPr lang="de-DE" dirty="0"/>
              <a:t>FarmFacts. A </a:t>
            </a:r>
            <a:r>
              <a:rPr lang="de-DE" dirty="0" err="1"/>
              <a:t>grown</a:t>
            </a:r>
            <a:r>
              <a:rPr lang="de-DE" dirty="0"/>
              <a:t> </a:t>
            </a:r>
            <a:r>
              <a:rPr lang="de-DE" dirty="0" err="1"/>
              <a:t>up</a:t>
            </a:r>
            <a:r>
              <a:rPr lang="de-DE" dirty="0"/>
              <a:t> </a:t>
            </a:r>
            <a:r>
              <a:rPr lang="de-DE" dirty="0" err="1"/>
              <a:t>start-up</a:t>
            </a:r>
            <a:r>
              <a:rPr lang="de-DE" dirty="0"/>
              <a:t>.</a:t>
            </a:r>
          </a:p>
        </p:txBody>
      </p:sp>
      <p:sp>
        <p:nvSpPr>
          <p:cNvPr id="12" name="Inhaltsplatzhalter 11">
            <a:extLst>
              <a:ext uri="{FF2B5EF4-FFF2-40B4-BE49-F238E27FC236}">
                <a16:creationId xmlns:a16="http://schemas.microsoft.com/office/drawing/2014/main" xmlns="" id="{061653B5-A14E-F54F-831E-89D6AB2EFD3D}"/>
              </a:ext>
            </a:extLst>
          </p:cNvPr>
          <p:cNvSpPr>
            <a:spLocks noGrp="1"/>
          </p:cNvSpPr>
          <p:nvPr>
            <p:ph sz="quarter" idx="11"/>
          </p:nvPr>
        </p:nvSpPr>
        <p:spPr>
          <a:xfrm>
            <a:off x="439554" y="1497110"/>
            <a:ext cx="8208259" cy="246221"/>
          </a:xfrm>
        </p:spPr>
        <p:txBody>
          <a:bodyPr/>
          <a:lstStyle/>
          <a:p>
            <a:pPr fontAlgn="base"/>
            <a:r>
              <a:rPr lang="en-US" b="0" dirty="0" err="1">
                <a:solidFill>
                  <a:schemeClr val="bg2"/>
                </a:solidFill>
              </a:rPr>
              <a:t>Wir</a:t>
            </a:r>
            <a:r>
              <a:rPr lang="en-US" b="0" dirty="0">
                <a:solidFill>
                  <a:schemeClr val="bg2"/>
                </a:solidFill>
              </a:rPr>
              <a:t> </a:t>
            </a:r>
            <a:r>
              <a:rPr lang="en-US" b="0" dirty="0" err="1">
                <a:solidFill>
                  <a:schemeClr val="bg2"/>
                </a:solidFill>
              </a:rPr>
              <a:t>rocken</a:t>
            </a:r>
            <a:r>
              <a:rPr lang="en-US" b="0" dirty="0">
                <a:solidFill>
                  <a:schemeClr val="bg2"/>
                </a:solidFill>
              </a:rPr>
              <a:t> die Digital Farming Welt!</a:t>
            </a:r>
            <a:endParaRPr lang="de-DE" b="0" dirty="0">
              <a:solidFill>
                <a:schemeClr val="bg2"/>
              </a:solidFill>
            </a:endParaRPr>
          </a:p>
        </p:txBody>
      </p:sp>
      <p:sp>
        <p:nvSpPr>
          <p:cNvPr id="14" name="Fußzeilenplatzhalter 13">
            <a:extLst>
              <a:ext uri="{FF2B5EF4-FFF2-40B4-BE49-F238E27FC236}">
                <a16:creationId xmlns:a16="http://schemas.microsoft.com/office/drawing/2014/main" xmlns="" id="{743E397F-60CB-F640-85F6-1D5ADB154A9C}"/>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3" name="Grafik 2">
            <a:extLst>
              <a:ext uri="{FF2B5EF4-FFF2-40B4-BE49-F238E27FC236}">
                <a16:creationId xmlns:a16="http://schemas.microsoft.com/office/drawing/2014/main" xmlns="" id="{209E4A1F-A4EB-439F-ABC3-771BF08BB4C2}"/>
              </a:ext>
            </a:extLst>
          </p:cNvPr>
          <p:cNvPicPr>
            <a:picLocks noChangeAspect="1"/>
          </p:cNvPicPr>
          <p:nvPr/>
        </p:nvPicPr>
        <p:blipFill>
          <a:blip r:embed="rId2"/>
          <a:stretch>
            <a:fillRect/>
          </a:stretch>
        </p:blipFill>
        <p:spPr>
          <a:xfrm>
            <a:off x="433548" y="2020751"/>
            <a:ext cx="945672" cy="730231"/>
          </a:xfrm>
          <a:prstGeom prst="rect">
            <a:avLst/>
          </a:prstGeom>
        </p:spPr>
      </p:pic>
      <p:pic>
        <p:nvPicPr>
          <p:cNvPr id="5" name="Grafik 4">
            <a:extLst>
              <a:ext uri="{FF2B5EF4-FFF2-40B4-BE49-F238E27FC236}">
                <a16:creationId xmlns:a16="http://schemas.microsoft.com/office/drawing/2014/main" xmlns="" id="{5F1B5278-7B6E-451B-86F4-1BF62A60679B}"/>
              </a:ext>
            </a:extLst>
          </p:cNvPr>
          <p:cNvPicPr>
            <a:picLocks noChangeAspect="1"/>
          </p:cNvPicPr>
          <p:nvPr/>
        </p:nvPicPr>
        <p:blipFill>
          <a:blip r:embed="rId3"/>
          <a:stretch>
            <a:fillRect/>
          </a:stretch>
        </p:blipFill>
        <p:spPr>
          <a:xfrm>
            <a:off x="2509434" y="3484187"/>
            <a:ext cx="1271016" cy="981456"/>
          </a:xfrm>
          <a:prstGeom prst="rect">
            <a:avLst/>
          </a:prstGeom>
        </p:spPr>
      </p:pic>
      <p:pic>
        <p:nvPicPr>
          <p:cNvPr id="7" name="Grafik 6">
            <a:extLst>
              <a:ext uri="{FF2B5EF4-FFF2-40B4-BE49-F238E27FC236}">
                <a16:creationId xmlns:a16="http://schemas.microsoft.com/office/drawing/2014/main" xmlns="" id="{9A3D559D-38D2-4669-998D-C6AD919A188B}"/>
              </a:ext>
            </a:extLst>
          </p:cNvPr>
          <p:cNvPicPr>
            <a:picLocks noChangeAspect="1"/>
          </p:cNvPicPr>
          <p:nvPr/>
        </p:nvPicPr>
        <p:blipFill>
          <a:blip r:embed="rId4"/>
          <a:stretch>
            <a:fillRect/>
          </a:stretch>
        </p:blipFill>
        <p:spPr>
          <a:xfrm>
            <a:off x="7603511" y="1857925"/>
            <a:ext cx="1215670" cy="938719"/>
          </a:xfrm>
          <a:prstGeom prst="rect">
            <a:avLst/>
          </a:prstGeom>
        </p:spPr>
      </p:pic>
      <p:pic>
        <p:nvPicPr>
          <p:cNvPr id="9" name="Grafik 8">
            <a:extLst>
              <a:ext uri="{FF2B5EF4-FFF2-40B4-BE49-F238E27FC236}">
                <a16:creationId xmlns:a16="http://schemas.microsoft.com/office/drawing/2014/main" xmlns="" id="{27F7CA2D-8E13-4A30-8B76-14AD7727F481}"/>
              </a:ext>
            </a:extLst>
          </p:cNvPr>
          <p:cNvPicPr>
            <a:picLocks noChangeAspect="1"/>
          </p:cNvPicPr>
          <p:nvPr/>
        </p:nvPicPr>
        <p:blipFill>
          <a:blip r:embed="rId5"/>
          <a:stretch>
            <a:fillRect/>
          </a:stretch>
        </p:blipFill>
        <p:spPr>
          <a:xfrm>
            <a:off x="4719883" y="2064797"/>
            <a:ext cx="1215670" cy="938719"/>
          </a:xfrm>
          <a:prstGeom prst="rect">
            <a:avLst/>
          </a:prstGeom>
        </p:spPr>
      </p:pic>
      <p:pic>
        <p:nvPicPr>
          <p:cNvPr id="16" name="Grafik 15">
            <a:extLst>
              <a:ext uri="{FF2B5EF4-FFF2-40B4-BE49-F238E27FC236}">
                <a16:creationId xmlns:a16="http://schemas.microsoft.com/office/drawing/2014/main" xmlns="" id="{91EF6FAD-B9D1-44F6-ADA4-655F371B6EB1}"/>
              </a:ext>
            </a:extLst>
          </p:cNvPr>
          <p:cNvPicPr>
            <a:picLocks noChangeAspect="1"/>
          </p:cNvPicPr>
          <p:nvPr/>
        </p:nvPicPr>
        <p:blipFill>
          <a:blip r:embed="rId6"/>
          <a:stretch>
            <a:fillRect/>
          </a:stretch>
        </p:blipFill>
        <p:spPr>
          <a:xfrm>
            <a:off x="1095476" y="3267367"/>
            <a:ext cx="1271016" cy="981456"/>
          </a:xfrm>
          <a:prstGeom prst="rect">
            <a:avLst/>
          </a:prstGeom>
        </p:spPr>
      </p:pic>
      <p:pic>
        <p:nvPicPr>
          <p:cNvPr id="18" name="Grafik 17">
            <a:extLst>
              <a:ext uri="{FF2B5EF4-FFF2-40B4-BE49-F238E27FC236}">
                <a16:creationId xmlns:a16="http://schemas.microsoft.com/office/drawing/2014/main" xmlns="" id="{C316316C-9D40-4304-8960-36733292C739}"/>
              </a:ext>
            </a:extLst>
          </p:cNvPr>
          <p:cNvPicPr>
            <a:picLocks noChangeAspect="1"/>
          </p:cNvPicPr>
          <p:nvPr/>
        </p:nvPicPr>
        <p:blipFill>
          <a:blip r:embed="rId7"/>
          <a:stretch>
            <a:fillRect/>
          </a:stretch>
        </p:blipFill>
        <p:spPr>
          <a:xfrm>
            <a:off x="5666536" y="3166036"/>
            <a:ext cx="1271016" cy="981456"/>
          </a:xfrm>
          <a:prstGeom prst="rect">
            <a:avLst/>
          </a:prstGeom>
        </p:spPr>
      </p:pic>
      <p:pic>
        <p:nvPicPr>
          <p:cNvPr id="20" name="Grafik 19">
            <a:extLst>
              <a:ext uri="{FF2B5EF4-FFF2-40B4-BE49-F238E27FC236}">
                <a16:creationId xmlns:a16="http://schemas.microsoft.com/office/drawing/2014/main" xmlns="" id="{A9EE8BDD-B1CB-4668-8C62-D8F8D2BE03E2}"/>
              </a:ext>
            </a:extLst>
          </p:cNvPr>
          <p:cNvPicPr>
            <a:picLocks noChangeAspect="1"/>
          </p:cNvPicPr>
          <p:nvPr/>
        </p:nvPicPr>
        <p:blipFill>
          <a:blip r:embed="rId8"/>
          <a:stretch>
            <a:fillRect/>
          </a:stretch>
        </p:blipFill>
        <p:spPr>
          <a:xfrm>
            <a:off x="2694414" y="1845807"/>
            <a:ext cx="945672" cy="730231"/>
          </a:xfrm>
          <a:prstGeom prst="rect">
            <a:avLst/>
          </a:prstGeom>
        </p:spPr>
      </p:pic>
      <p:sp>
        <p:nvSpPr>
          <p:cNvPr id="21" name="Rechteck 20">
            <a:extLst>
              <a:ext uri="{FF2B5EF4-FFF2-40B4-BE49-F238E27FC236}">
                <a16:creationId xmlns:a16="http://schemas.microsoft.com/office/drawing/2014/main" xmlns="" id="{479CC883-0DC8-4864-88C7-3BAB84DA46C3}"/>
              </a:ext>
            </a:extLst>
          </p:cNvPr>
          <p:cNvSpPr/>
          <p:nvPr/>
        </p:nvSpPr>
        <p:spPr>
          <a:xfrm>
            <a:off x="1247823" y="1839870"/>
            <a:ext cx="1195944" cy="730231"/>
          </a:xfrm>
          <a:prstGeom prst="rect">
            <a:avLst/>
          </a:prstGeom>
          <a:solidFill>
            <a:schemeClr val="bg2"/>
          </a:solidFill>
        </p:spPr>
        <p:txBody>
          <a:bodyPr wrap="square">
            <a:spAutoFit/>
          </a:bodyPr>
          <a:lstStyle/>
          <a:p>
            <a:r>
              <a:rPr lang="de-DE" sz="500" dirty="0">
                <a:solidFill>
                  <a:schemeClr val="bg1"/>
                </a:solidFill>
                <a:latin typeface="Arial" panose="020B0604020202020204" pitchFamily="34" charset="0"/>
                <a:cs typeface="Arial" panose="020B0604020202020204" pitchFamily="34" charset="0"/>
              </a:rPr>
              <a:t>„Die Chancen, die sich mit der Digitalisierung ergeben, sind enorm und als Landwirtstochter freue ich mich, diese unseren Kunden tagtäglich zu vermitteln.“</a:t>
            </a:r>
          </a:p>
          <a:p>
            <a:endParaRPr lang="de-DE" sz="500" dirty="0">
              <a:solidFill>
                <a:schemeClr val="bg1"/>
              </a:solidFill>
              <a:latin typeface="Arial" panose="020B0604020202020204" pitchFamily="34" charset="0"/>
              <a:cs typeface="Arial" panose="020B0604020202020204" pitchFamily="34" charset="0"/>
            </a:endParaRPr>
          </a:p>
          <a:p>
            <a:r>
              <a:rPr lang="de-DE" sz="500" dirty="0">
                <a:solidFill>
                  <a:schemeClr val="bg1"/>
                </a:solidFill>
                <a:latin typeface="Arial" panose="020B0604020202020204" pitchFamily="34" charset="0"/>
                <a:cs typeface="Arial" panose="020B0604020202020204" pitchFamily="34" charset="0"/>
              </a:rPr>
              <a:t>Maria Schmitz</a:t>
            </a:r>
          </a:p>
          <a:p>
            <a:r>
              <a:rPr lang="de-DE" sz="500" dirty="0">
                <a:solidFill>
                  <a:schemeClr val="bg1"/>
                </a:solidFill>
                <a:latin typeface="Arial" panose="020B0604020202020204" pitchFamily="34" charset="0"/>
                <a:cs typeface="Arial" panose="020B0604020202020204" pitchFamily="34" charset="0"/>
              </a:rPr>
              <a:t>Vertrieb und Service</a:t>
            </a:r>
          </a:p>
        </p:txBody>
      </p:sp>
      <p:sp>
        <p:nvSpPr>
          <p:cNvPr id="23" name="Rechteck 22">
            <a:extLst>
              <a:ext uri="{FF2B5EF4-FFF2-40B4-BE49-F238E27FC236}">
                <a16:creationId xmlns:a16="http://schemas.microsoft.com/office/drawing/2014/main" xmlns="" id="{A39BDBF5-19D1-44E8-BFA3-4AA9A0EA9FBB}"/>
              </a:ext>
            </a:extLst>
          </p:cNvPr>
          <p:cNvSpPr/>
          <p:nvPr/>
        </p:nvSpPr>
        <p:spPr>
          <a:xfrm>
            <a:off x="6821517" y="2226557"/>
            <a:ext cx="1111700" cy="707886"/>
          </a:xfrm>
          <a:prstGeom prst="rect">
            <a:avLst/>
          </a:prstGeom>
          <a:solidFill>
            <a:schemeClr val="bg1"/>
          </a:solidFill>
          <a:ln w="19050">
            <a:solidFill>
              <a:schemeClr val="bg2"/>
            </a:solidFill>
          </a:ln>
        </p:spPr>
        <p:txBody>
          <a:bodyPr wrap="square">
            <a:spAutoFit/>
          </a:bodyPr>
          <a:lstStyle/>
          <a:p>
            <a:r>
              <a:rPr lang="de-DE" sz="500" dirty="0">
                <a:latin typeface="Arial" panose="020B0604020202020204" pitchFamily="34" charset="0"/>
                <a:cs typeface="Arial" panose="020B0604020202020204" pitchFamily="34" charset="0"/>
              </a:rPr>
              <a:t>„Wie die Landwirte unsere Software-Lösungen einsetzen ist ganz unterschiedlich. Was sie gemeinsam haben: Sie haben unseren vollen Support.“</a:t>
            </a:r>
          </a:p>
          <a:p>
            <a:endParaRPr lang="de-DE" sz="500" dirty="0">
              <a:latin typeface="Arial" panose="020B0604020202020204" pitchFamily="34" charset="0"/>
              <a:cs typeface="Arial" panose="020B0604020202020204" pitchFamily="34" charset="0"/>
            </a:endParaRPr>
          </a:p>
          <a:p>
            <a:r>
              <a:rPr lang="de-DE" sz="500" dirty="0">
                <a:latin typeface="Arial" panose="020B0604020202020204" pitchFamily="34" charset="0"/>
                <a:cs typeface="Arial" panose="020B0604020202020204" pitchFamily="34" charset="0"/>
              </a:rPr>
              <a:t>Anna Livic</a:t>
            </a:r>
          </a:p>
          <a:p>
            <a:r>
              <a:rPr lang="de-DE" sz="500" dirty="0">
                <a:latin typeface="Arial" panose="020B0604020202020204" pitchFamily="34" charset="0"/>
                <a:cs typeface="Arial" panose="020B0604020202020204" pitchFamily="34" charset="0"/>
              </a:rPr>
              <a:t>Customer </a:t>
            </a:r>
            <a:r>
              <a:rPr lang="de-DE" sz="500" dirty="0" err="1">
                <a:latin typeface="Arial" panose="020B0604020202020204" pitchFamily="34" charset="0"/>
                <a:cs typeface="Arial" panose="020B0604020202020204" pitchFamily="34" charset="0"/>
              </a:rPr>
              <a:t>Success</a:t>
            </a:r>
            <a:r>
              <a:rPr lang="de-DE" sz="500" dirty="0">
                <a:latin typeface="Arial" panose="020B0604020202020204" pitchFamily="34" charset="0"/>
                <a:cs typeface="Arial" panose="020B0604020202020204" pitchFamily="34" charset="0"/>
              </a:rPr>
              <a:t>/Support</a:t>
            </a:r>
          </a:p>
        </p:txBody>
      </p:sp>
      <p:sp>
        <p:nvSpPr>
          <p:cNvPr id="25" name="Rechteck 24">
            <a:extLst>
              <a:ext uri="{FF2B5EF4-FFF2-40B4-BE49-F238E27FC236}">
                <a16:creationId xmlns:a16="http://schemas.microsoft.com/office/drawing/2014/main" xmlns="" id="{B8C13E48-4DCF-48E8-B7A3-7FA17140DEAD}"/>
              </a:ext>
            </a:extLst>
          </p:cNvPr>
          <p:cNvSpPr/>
          <p:nvPr/>
        </p:nvSpPr>
        <p:spPr>
          <a:xfrm>
            <a:off x="3381624" y="2280757"/>
            <a:ext cx="1184436" cy="784830"/>
          </a:xfrm>
          <a:prstGeom prst="rect">
            <a:avLst/>
          </a:prstGeom>
          <a:solidFill>
            <a:schemeClr val="bg1"/>
          </a:solidFill>
          <a:ln w="19050">
            <a:solidFill>
              <a:schemeClr val="bg2"/>
            </a:solidFill>
          </a:ln>
        </p:spPr>
        <p:txBody>
          <a:bodyPr wrap="square">
            <a:spAutoFit/>
          </a:bodyPr>
          <a:lstStyle/>
          <a:p>
            <a:r>
              <a:rPr lang="de-DE" sz="500" dirty="0">
                <a:latin typeface="Arial" panose="020B0604020202020204" pitchFamily="34" charset="0"/>
                <a:cs typeface="Arial" panose="020B0604020202020204" pitchFamily="34" charset="0"/>
              </a:rPr>
              <a:t>„Unsere Serviceleistungen bilden einen wichtigen Baustein im Unternehmen. Wir setzen für unsere Kunden den Grundstein für eine effektive und digitale Präzisionslandwirtschaft.“</a:t>
            </a:r>
          </a:p>
          <a:p>
            <a:endParaRPr lang="de-DE" sz="500" dirty="0">
              <a:latin typeface="Arial" panose="020B0604020202020204" pitchFamily="34" charset="0"/>
              <a:cs typeface="Arial" panose="020B0604020202020204" pitchFamily="34" charset="0"/>
            </a:endParaRPr>
          </a:p>
          <a:p>
            <a:r>
              <a:rPr lang="de-DE" sz="500" dirty="0">
                <a:latin typeface="Arial" panose="020B0604020202020204" pitchFamily="34" charset="0"/>
                <a:cs typeface="Arial" panose="020B0604020202020204" pitchFamily="34" charset="0"/>
              </a:rPr>
              <a:t>Sascha Schuster</a:t>
            </a:r>
          </a:p>
          <a:p>
            <a:r>
              <a:rPr lang="de-DE" sz="500" dirty="0">
                <a:latin typeface="Arial" panose="020B0604020202020204" pitchFamily="34" charset="0"/>
                <a:cs typeface="Arial" panose="020B0604020202020204" pitchFamily="34" charset="0"/>
              </a:rPr>
              <a:t>Bodenproben Service</a:t>
            </a:r>
          </a:p>
        </p:txBody>
      </p:sp>
      <p:sp>
        <p:nvSpPr>
          <p:cNvPr id="34" name="Rechteck 33">
            <a:extLst>
              <a:ext uri="{FF2B5EF4-FFF2-40B4-BE49-F238E27FC236}">
                <a16:creationId xmlns:a16="http://schemas.microsoft.com/office/drawing/2014/main" xmlns="" id="{A23741F1-AF03-44D6-B37C-5835314A24DC}"/>
              </a:ext>
            </a:extLst>
          </p:cNvPr>
          <p:cNvSpPr/>
          <p:nvPr/>
        </p:nvSpPr>
        <p:spPr>
          <a:xfrm>
            <a:off x="5592180" y="1889514"/>
            <a:ext cx="1086022" cy="630942"/>
          </a:xfrm>
          <a:prstGeom prst="rect">
            <a:avLst/>
          </a:prstGeom>
          <a:solidFill>
            <a:schemeClr val="bg2"/>
          </a:solidFill>
        </p:spPr>
        <p:txBody>
          <a:bodyPr wrap="square">
            <a:spAutoFit/>
          </a:bodyPr>
          <a:lstStyle/>
          <a:p>
            <a:r>
              <a:rPr lang="de-DE" sz="500" dirty="0">
                <a:solidFill>
                  <a:schemeClr val="bg1"/>
                </a:solidFill>
                <a:latin typeface="Arial" panose="020B0604020202020204" pitchFamily="34" charset="0"/>
                <a:cs typeface="Arial" panose="020B0604020202020204" pitchFamily="34" charset="0"/>
              </a:rPr>
              <a:t>„Bei der FarmFacts verbinde ich spannende Theorie mit kreativer Praxis – für mich der optimale Einstieg ins Berufsleben.“</a:t>
            </a:r>
          </a:p>
          <a:p>
            <a:endParaRPr lang="de-DE" sz="500" dirty="0">
              <a:solidFill>
                <a:schemeClr val="bg1"/>
              </a:solidFill>
              <a:latin typeface="Arial" panose="020B0604020202020204" pitchFamily="34" charset="0"/>
              <a:cs typeface="Arial" panose="020B0604020202020204" pitchFamily="34" charset="0"/>
            </a:endParaRPr>
          </a:p>
          <a:p>
            <a:r>
              <a:rPr lang="de-DE" sz="500" dirty="0">
                <a:solidFill>
                  <a:schemeClr val="bg1"/>
                </a:solidFill>
                <a:latin typeface="Arial" panose="020B0604020202020204" pitchFamily="34" charset="0"/>
                <a:cs typeface="Arial" panose="020B0604020202020204" pitchFamily="34" charset="0"/>
              </a:rPr>
              <a:t>Bastian Rück</a:t>
            </a:r>
          </a:p>
          <a:p>
            <a:r>
              <a:rPr lang="de-DE" sz="500" dirty="0">
                <a:solidFill>
                  <a:schemeClr val="bg1"/>
                </a:solidFill>
                <a:latin typeface="Arial" panose="020B0604020202020204" pitchFamily="34" charset="0"/>
                <a:cs typeface="Arial" panose="020B0604020202020204" pitchFamily="34" charset="0"/>
              </a:rPr>
              <a:t>Dualer Student, Marketing</a:t>
            </a:r>
          </a:p>
        </p:txBody>
      </p:sp>
      <p:sp>
        <p:nvSpPr>
          <p:cNvPr id="36" name="Rechteck 35">
            <a:extLst>
              <a:ext uri="{FF2B5EF4-FFF2-40B4-BE49-F238E27FC236}">
                <a16:creationId xmlns:a16="http://schemas.microsoft.com/office/drawing/2014/main" xmlns="" id="{8D26F49A-29B8-4278-B483-3097B498F20D}"/>
              </a:ext>
            </a:extLst>
          </p:cNvPr>
          <p:cNvSpPr/>
          <p:nvPr/>
        </p:nvSpPr>
        <p:spPr>
          <a:xfrm>
            <a:off x="4842295" y="3703644"/>
            <a:ext cx="1195944" cy="784830"/>
          </a:xfrm>
          <a:prstGeom prst="rect">
            <a:avLst/>
          </a:prstGeom>
          <a:solidFill>
            <a:schemeClr val="bg1"/>
          </a:solidFill>
          <a:ln w="19050">
            <a:solidFill>
              <a:schemeClr val="bg2"/>
            </a:solidFill>
          </a:ln>
        </p:spPr>
        <p:txBody>
          <a:bodyPr wrap="square">
            <a:spAutoFit/>
          </a:bodyPr>
          <a:lstStyle/>
          <a:p>
            <a:r>
              <a:rPr lang="de-DE" sz="500" dirty="0">
                <a:latin typeface="Arial" panose="020B0604020202020204" pitchFamily="34" charset="0"/>
                <a:cs typeface="Arial" panose="020B0604020202020204" pitchFamily="34" charset="0"/>
              </a:rPr>
              <a:t>„Zahlen haben mich schon immer fasziniert, da lag es nahe, einen technischen Beruf zu ergreifen. Ich freue mich, dass ich bei der FarmFacts als Azubi meine Ideen einbringen kann.“</a:t>
            </a:r>
          </a:p>
          <a:p>
            <a:endParaRPr lang="de-DE" sz="500" dirty="0">
              <a:latin typeface="Arial" panose="020B0604020202020204" pitchFamily="34" charset="0"/>
              <a:cs typeface="Arial" panose="020B0604020202020204" pitchFamily="34" charset="0"/>
            </a:endParaRPr>
          </a:p>
          <a:p>
            <a:r>
              <a:rPr lang="de-DE" sz="500" dirty="0">
                <a:latin typeface="Arial" panose="020B0604020202020204" pitchFamily="34" charset="0"/>
                <a:cs typeface="Arial" panose="020B0604020202020204" pitchFamily="34" charset="0"/>
              </a:rPr>
              <a:t>Tony Köhler</a:t>
            </a:r>
          </a:p>
          <a:p>
            <a:r>
              <a:rPr lang="de-DE" sz="500" dirty="0">
                <a:latin typeface="Arial" panose="020B0604020202020204" pitchFamily="34" charset="0"/>
                <a:cs typeface="Arial" panose="020B0604020202020204" pitchFamily="34" charset="0"/>
              </a:rPr>
              <a:t>Auszubildender, Entwicklung</a:t>
            </a:r>
          </a:p>
        </p:txBody>
      </p:sp>
      <p:sp>
        <p:nvSpPr>
          <p:cNvPr id="37" name="Rechteck 36">
            <a:extLst>
              <a:ext uri="{FF2B5EF4-FFF2-40B4-BE49-F238E27FC236}">
                <a16:creationId xmlns:a16="http://schemas.microsoft.com/office/drawing/2014/main" xmlns="" id="{E42D07A1-B74F-4BF9-885A-9E97C4116EF4}"/>
              </a:ext>
            </a:extLst>
          </p:cNvPr>
          <p:cNvSpPr/>
          <p:nvPr/>
        </p:nvSpPr>
        <p:spPr>
          <a:xfrm>
            <a:off x="456512" y="3503669"/>
            <a:ext cx="945672" cy="861774"/>
          </a:xfrm>
          <a:prstGeom prst="rect">
            <a:avLst/>
          </a:prstGeom>
          <a:solidFill>
            <a:schemeClr val="bg1"/>
          </a:solidFill>
          <a:ln w="19050">
            <a:solidFill>
              <a:schemeClr val="bg2"/>
            </a:solidFill>
          </a:ln>
        </p:spPr>
        <p:txBody>
          <a:bodyPr wrap="square">
            <a:spAutoFit/>
          </a:bodyPr>
          <a:lstStyle/>
          <a:p>
            <a:r>
              <a:rPr lang="de-DE" sz="500" dirty="0">
                <a:latin typeface="Arial" panose="020B0604020202020204" pitchFamily="34" charset="0"/>
                <a:cs typeface="Arial" panose="020B0604020202020204" pitchFamily="34" charset="0"/>
              </a:rPr>
              <a:t>„Konzepte schreibe ich auch mal im Home Office. Als Hofnachfolger und Vater von Drillingen bietet mir FarmFacts ein</a:t>
            </a:r>
          </a:p>
          <a:p>
            <a:r>
              <a:rPr lang="de-DE" sz="500" dirty="0">
                <a:latin typeface="Arial" panose="020B0604020202020204" pitchFamily="34" charset="0"/>
                <a:cs typeface="Arial" panose="020B0604020202020204" pitchFamily="34" charset="0"/>
              </a:rPr>
              <a:t>ausgewogenes Verhältnis von Beruf und Familie.“</a:t>
            </a:r>
          </a:p>
          <a:p>
            <a:endParaRPr lang="de-DE" sz="500" dirty="0">
              <a:latin typeface="Arial" panose="020B0604020202020204" pitchFamily="34" charset="0"/>
              <a:cs typeface="Arial" panose="020B0604020202020204" pitchFamily="34" charset="0"/>
            </a:endParaRPr>
          </a:p>
          <a:p>
            <a:r>
              <a:rPr lang="de-DE" sz="500" dirty="0">
                <a:latin typeface="Arial" panose="020B0604020202020204" pitchFamily="34" charset="0"/>
                <a:cs typeface="Arial" panose="020B0604020202020204" pitchFamily="34" charset="0"/>
              </a:rPr>
              <a:t>Dr. Sebastian Pauli</a:t>
            </a:r>
          </a:p>
          <a:p>
            <a:r>
              <a:rPr lang="de-DE" sz="500" dirty="0">
                <a:latin typeface="Arial" panose="020B0604020202020204" pitchFamily="34" charset="0"/>
                <a:cs typeface="Arial" panose="020B0604020202020204" pitchFamily="34" charset="0"/>
              </a:rPr>
              <a:t>Konzeption</a:t>
            </a:r>
          </a:p>
        </p:txBody>
      </p:sp>
      <p:sp>
        <p:nvSpPr>
          <p:cNvPr id="38" name="Rechteck 37">
            <a:extLst>
              <a:ext uri="{FF2B5EF4-FFF2-40B4-BE49-F238E27FC236}">
                <a16:creationId xmlns:a16="http://schemas.microsoft.com/office/drawing/2014/main" xmlns="" id="{389D24FD-AC2B-43B9-A8EF-E16A867A3165}"/>
              </a:ext>
            </a:extLst>
          </p:cNvPr>
          <p:cNvSpPr/>
          <p:nvPr/>
        </p:nvSpPr>
        <p:spPr>
          <a:xfrm>
            <a:off x="3536347" y="3387053"/>
            <a:ext cx="1184436" cy="784830"/>
          </a:xfrm>
          <a:prstGeom prst="rect">
            <a:avLst/>
          </a:prstGeom>
          <a:solidFill>
            <a:schemeClr val="bg2"/>
          </a:solidFill>
        </p:spPr>
        <p:txBody>
          <a:bodyPr wrap="square">
            <a:spAutoFit/>
          </a:bodyPr>
          <a:lstStyle/>
          <a:p>
            <a:r>
              <a:rPr lang="de-DE" sz="500" dirty="0">
                <a:solidFill>
                  <a:schemeClr val="bg1"/>
                </a:solidFill>
                <a:latin typeface="Arial" panose="020B0604020202020204" pitchFamily="34" charset="0"/>
                <a:cs typeface="Arial" panose="020B0604020202020204" pitchFamily="34" charset="0"/>
              </a:rPr>
              <a:t>„In der Entwicklung für unsere innovative Cloudsoftware schätze ich die modernen Tools und die spannenden, abwechslungsreichen Themen für große</a:t>
            </a:r>
          </a:p>
          <a:p>
            <a:r>
              <a:rPr lang="de-DE" sz="500" dirty="0">
                <a:solidFill>
                  <a:schemeClr val="bg1"/>
                </a:solidFill>
                <a:latin typeface="Arial" panose="020B0604020202020204" pitchFamily="34" charset="0"/>
                <a:cs typeface="Arial" panose="020B0604020202020204" pitchFamily="34" charset="0"/>
              </a:rPr>
              <a:t>Entfaltungsmöglichkeiten.“</a:t>
            </a:r>
          </a:p>
          <a:p>
            <a:endParaRPr lang="de-DE" sz="500" dirty="0">
              <a:solidFill>
                <a:schemeClr val="bg1"/>
              </a:solidFill>
              <a:latin typeface="Arial" panose="020B0604020202020204" pitchFamily="34" charset="0"/>
              <a:cs typeface="Arial" panose="020B0604020202020204" pitchFamily="34" charset="0"/>
            </a:endParaRPr>
          </a:p>
          <a:p>
            <a:r>
              <a:rPr lang="de-DE" sz="500" dirty="0">
                <a:solidFill>
                  <a:schemeClr val="bg1"/>
                </a:solidFill>
                <a:latin typeface="Arial" panose="020B0604020202020204" pitchFamily="34" charset="0"/>
                <a:cs typeface="Arial" panose="020B0604020202020204" pitchFamily="34" charset="0"/>
              </a:rPr>
              <a:t>Pia Binder</a:t>
            </a:r>
          </a:p>
          <a:p>
            <a:r>
              <a:rPr lang="de-DE" sz="500" dirty="0">
                <a:solidFill>
                  <a:schemeClr val="bg1"/>
                </a:solidFill>
                <a:latin typeface="Arial" panose="020B0604020202020204" pitchFamily="34" charset="0"/>
                <a:cs typeface="Arial" panose="020B0604020202020204" pitchFamily="34" charset="0"/>
              </a:rPr>
              <a:t>Entwicklung</a:t>
            </a:r>
          </a:p>
        </p:txBody>
      </p:sp>
      <p:pic>
        <p:nvPicPr>
          <p:cNvPr id="4" name="Grafik 3">
            <a:extLst>
              <a:ext uri="{FF2B5EF4-FFF2-40B4-BE49-F238E27FC236}">
                <a16:creationId xmlns:a16="http://schemas.microsoft.com/office/drawing/2014/main" xmlns="" id="{593C0AA9-1161-4300-A7AA-3A0DD47ED6B2}"/>
              </a:ext>
            </a:extLst>
          </p:cNvPr>
          <p:cNvPicPr>
            <a:picLocks noChangeAspect="1"/>
          </p:cNvPicPr>
          <p:nvPr/>
        </p:nvPicPr>
        <p:blipFill>
          <a:blip r:embed="rId9"/>
          <a:stretch>
            <a:fillRect/>
          </a:stretch>
        </p:blipFill>
        <p:spPr>
          <a:xfrm>
            <a:off x="7116012" y="3404033"/>
            <a:ext cx="1271016" cy="981456"/>
          </a:xfrm>
          <a:prstGeom prst="rect">
            <a:avLst/>
          </a:prstGeom>
        </p:spPr>
      </p:pic>
      <p:sp>
        <p:nvSpPr>
          <p:cNvPr id="35" name="Rechteck 34">
            <a:extLst>
              <a:ext uri="{FF2B5EF4-FFF2-40B4-BE49-F238E27FC236}">
                <a16:creationId xmlns:a16="http://schemas.microsoft.com/office/drawing/2014/main" xmlns="" id="{4EEAE9D5-4DD3-4215-A16B-BECC27520E0E}"/>
              </a:ext>
            </a:extLst>
          </p:cNvPr>
          <p:cNvSpPr/>
          <p:nvPr/>
        </p:nvSpPr>
        <p:spPr>
          <a:xfrm>
            <a:off x="8048524" y="3665172"/>
            <a:ext cx="911826" cy="861774"/>
          </a:xfrm>
          <a:prstGeom prst="rect">
            <a:avLst/>
          </a:prstGeom>
          <a:solidFill>
            <a:schemeClr val="bg2"/>
          </a:solidFill>
        </p:spPr>
        <p:txBody>
          <a:bodyPr wrap="square">
            <a:spAutoFit/>
          </a:bodyPr>
          <a:lstStyle/>
          <a:p>
            <a:r>
              <a:rPr lang="de-DE" sz="500" dirty="0">
                <a:solidFill>
                  <a:schemeClr val="bg1"/>
                </a:solidFill>
                <a:latin typeface="Arial" panose="020B0604020202020204" pitchFamily="34" charset="0"/>
                <a:cs typeface="Arial" panose="020B0604020202020204" pitchFamily="34" charset="0"/>
              </a:rPr>
              <a:t>„Mich reizt vor allem die Vielseitigkeit in der Konzeption. Mein landwirtschaftliches Know-how verknüpfe ich hier mit meiner Affinität zu technischen Lösungen.“</a:t>
            </a:r>
          </a:p>
          <a:p>
            <a:endParaRPr lang="de-DE" sz="500" dirty="0">
              <a:solidFill>
                <a:schemeClr val="bg1"/>
              </a:solidFill>
              <a:latin typeface="Arial" panose="020B0604020202020204" pitchFamily="34" charset="0"/>
              <a:cs typeface="Arial" panose="020B0604020202020204" pitchFamily="34" charset="0"/>
            </a:endParaRPr>
          </a:p>
          <a:p>
            <a:r>
              <a:rPr lang="de-DE" sz="500" dirty="0">
                <a:solidFill>
                  <a:schemeClr val="bg1"/>
                </a:solidFill>
                <a:latin typeface="Arial" panose="020B0604020202020204" pitchFamily="34" charset="0"/>
                <a:cs typeface="Arial" panose="020B0604020202020204" pitchFamily="34" charset="0"/>
              </a:rPr>
              <a:t>Andreas Murr</a:t>
            </a:r>
          </a:p>
          <a:p>
            <a:r>
              <a:rPr lang="de-DE" sz="500" dirty="0">
                <a:solidFill>
                  <a:schemeClr val="bg1"/>
                </a:solidFill>
                <a:latin typeface="Arial" panose="020B0604020202020204" pitchFamily="34" charset="0"/>
                <a:cs typeface="Arial" panose="020B0604020202020204" pitchFamily="34" charset="0"/>
              </a:rPr>
              <a:t>Konzeption</a:t>
            </a:r>
          </a:p>
        </p:txBody>
      </p:sp>
    </p:spTree>
    <p:extLst>
      <p:ext uri="{BB962C8B-B14F-4D97-AF65-F5344CB8AC3E}">
        <p14:creationId xmlns:p14="http://schemas.microsoft.com/office/powerpoint/2010/main" val="7300469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a:xfrm>
            <a:off x="439554" y="1072379"/>
            <a:ext cx="8208259" cy="369332"/>
          </a:xfrm>
        </p:spPr>
        <p:txBody>
          <a:bodyPr/>
          <a:lstStyle/>
          <a:p>
            <a:r>
              <a:rPr lang="de-DE" dirty="0"/>
              <a:t>FarmFacts. A </a:t>
            </a:r>
            <a:r>
              <a:rPr lang="de-DE" dirty="0" err="1"/>
              <a:t>grown</a:t>
            </a:r>
            <a:r>
              <a:rPr lang="de-DE" dirty="0"/>
              <a:t> </a:t>
            </a:r>
            <a:r>
              <a:rPr lang="de-DE" dirty="0" err="1"/>
              <a:t>up</a:t>
            </a:r>
            <a:r>
              <a:rPr lang="de-DE" dirty="0"/>
              <a:t> </a:t>
            </a:r>
            <a:r>
              <a:rPr lang="de-DE" dirty="0" err="1"/>
              <a:t>start-up</a:t>
            </a:r>
            <a:r>
              <a:rPr lang="de-DE" dirty="0"/>
              <a:t>.</a:t>
            </a:r>
          </a:p>
        </p:txBody>
      </p:sp>
      <p:sp>
        <p:nvSpPr>
          <p:cNvPr id="14" name="Fußzeilenplatzhalter 13">
            <a:extLst>
              <a:ext uri="{FF2B5EF4-FFF2-40B4-BE49-F238E27FC236}">
                <a16:creationId xmlns:a16="http://schemas.microsoft.com/office/drawing/2014/main" xmlns="" id="{743E397F-60CB-F640-85F6-1D5ADB154A9C}"/>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8" name="Grafik 7">
            <a:extLst>
              <a:ext uri="{FF2B5EF4-FFF2-40B4-BE49-F238E27FC236}">
                <a16:creationId xmlns:a16="http://schemas.microsoft.com/office/drawing/2014/main" xmlns="" id="{E3EB6B88-7C1B-4090-9848-48614E549EE9}"/>
              </a:ext>
            </a:extLst>
          </p:cNvPr>
          <p:cNvPicPr>
            <a:picLocks noChangeAspect="1"/>
          </p:cNvPicPr>
          <p:nvPr/>
        </p:nvPicPr>
        <p:blipFill>
          <a:blip r:embed="rId2"/>
          <a:stretch>
            <a:fillRect/>
          </a:stretch>
        </p:blipFill>
        <p:spPr>
          <a:xfrm>
            <a:off x="467833" y="1564553"/>
            <a:ext cx="3225625" cy="3111780"/>
          </a:xfrm>
          <a:prstGeom prst="rect">
            <a:avLst/>
          </a:prstGeom>
        </p:spPr>
      </p:pic>
      <p:pic>
        <p:nvPicPr>
          <p:cNvPr id="10" name="Grafik 9">
            <a:extLst>
              <a:ext uri="{FF2B5EF4-FFF2-40B4-BE49-F238E27FC236}">
                <a16:creationId xmlns:a16="http://schemas.microsoft.com/office/drawing/2014/main" xmlns="" id="{E6D5A29D-A163-4CFD-B27F-A347F5591CE8}"/>
              </a:ext>
            </a:extLst>
          </p:cNvPr>
          <p:cNvPicPr>
            <a:picLocks noChangeAspect="1"/>
          </p:cNvPicPr>
          <p:nvPr/>
        </p:nvPicPr>
        <p:blipFill>
          <a:blip r:embed="rId3"/>
          <a:stretch>
            <a:fillRect/>
          </a:stretch>
        </p:blipFill>
        <p:spPr>
          <a:xfrm>
            <a:off x="3844520" y="2904565"/>
            <a:ext cx="3160911" cy="1515034"/>
          </a:xfrm>
          <a:prstGeom prst="rect">
            <a:avLst/>
          </a:prstGeom>
        </p:spPr>
      </p:pic>
      <p:sp>
        <p:nvSpPr>
          <p:cNvPr id="17" name="Ellipse 16">
            <a:extLst>
              <a:ext uri="{FF2B5EF4-FFF2-40B4-BE49-F238E27FC236}">
                <a16:creationId xmlns:a16="http://schemas.microsoft.com/office/drawing/2014/main" xmlns="" id="{BD777C75-F512-43BE-AA0E-8755049C0C6E}"/>
              </a:ext>
            </a:extLst>
          </p:cNvPr>
          <p:cNvSpPr/>
          <p:nvPr/>
        </p:nvSpPr>
        <p:spPr>
          <a:xfrm>
            <a:off x="5400925" y="1564553"/>
            <a:ext cx="972394" cy="928678"/>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xmlns="" id="{606F95C1-B2CF-4CC2-87B6-9AA16A03E3CC}"/>
              </a:ext>
            </a:extLst>
          </p:cNvPr>
          <p:cNvSpPr txBox="1"/>
          <p:nvPr/>
        </p:nvSpPr>
        <p:spPr>
          <a:xfrm rot="21102058">
            <a:off x="5361061" y="1749090"/>
            <a:ext cx="1002197" cy="584775"/>
          </a:xfrm>
          <a:prstGeom prst="rect">
            <a:avLst/>
          </a:prstGeom>
          <a:noFill/>
        </p:spPr>
        <p:txBody>
          <a:bodyPr wrap="none" rtlCol="0">
            <a:spAutoFit/>
          </a:bodyPr>
          <a:lstStyle/>
          <a:p>
            <a:pPr algn="ctr"/>
            <a:r>
              <a:rPr lang="de-DE" sz="800" dirty="0">
                <a:solidFill>
                  <a:schemeClr val="bg1"/>
                </a:solidFill>
                <a:latin typeface="Arial" panose="020B0604020202020204" pitchFamily="34" charset="0"/>
                <a:cs typeface="Arial" panose="020B0604020202020204" pitchFamily="34" charset="0"/>
              </a:rPr>
              <a:t>Bewirb Dich </a:t>
            </a:r>
          </a:p>
          <a:p>
            <a:pPr algn="ctr"/>
            <a:r>
              <a:rPr lang="de-DE" sz="800" dirty="0">
                <a:solidFill>
                  <a:schemeClr val="bg1"/>
                </a:solidFill>
                <a:latin typeface="Arial" panose="020B0604020202020204" pitchFamily="34" charset="0"/>
                <a:cs typeface="Arial" panose="020B0604020202020204" pitchFamily="34" charset="0"/>
              </a:rPr>
              <a:t>jetzt unter </a:t>
            </a:r>
          </a:p>
          <a:p>
            <a:pPr algn="ctr"/>
            <a:r>
              <a:rPr lang="de-DE" sz="800" dirty="0">
                <a:solidFill>
                  <a:schemeClr val="bg1"/>
                </a:solidFill>
                <a:latin typeface="Arial" panose="020B0604020202020204" pitchFamily="34" charset="0"/>
                <a:cs typeface="Arial" panose="020B0604020202020204" pitchFamily="34" charset="0"/>
              </a:rPr>
              <a:t>www.farmfacts.de</a:t>
            </a:r>
          </a:p>
          <a:p>
            <a:pPr algn="ctr"/>
            <a:r>
              <a:rPr lang="de-DE" sz="800" dirty="0">
                <a:solidFill>
                  <a:schemeClr val="bg1"/>
                </a:solidFill>
                <a:latin typeface="Arial" panose="020B0604020202020204" pitchFamily="34" charset="0"/>
                <a:cs typeface="Arial" panose="020B0604020202020204" pitchFamily="34" charset="0"/>
              </a:rPr>
              <a:t>/karriere</a:t>
            </a:r>
          </a:p>
        </p:txBody>
      </p:sp>
    </p:spTree>
    <p:extLst>
      <p:ext uri="{BB962C8B-B14F-4D97-AF65-F5344CB8AC3E}">
        <p14:creationId xmlns:p14="http://schemas.microsoft.com/office/powerpoint/2010/main" val="12803770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0"/>
          </p:nvPr>
        </p:nvSpPr>
        <p:spPr/>
        <p:txBody>
          <a:bodyPr/>
          <a:lstStyle/>
          <a:p>
            <a:r>
              <a:rPr lang="de-DE" dirty="0" smtClean="0"/>
              <a:t>Vorstellung SKW</a:t>
            </a:r>
            <a:endParaRPr lang="de-DE" dirty="0"/>
          </a:p>
        </p:txBody>
      </p:sp>
      <p:sp>
        <p:nvSpPr>
          <p:cNvPr id="3" name="Inhaltsplatzhalter 2"/>
          <p:cNvSpPr>
            <a:spLocks noGrp="1"/>
          </p:cNvSpPr>
          <p:nvPr>
            <p:ph sz="quarter" idx="11"/>
          </p:nvPr>
        </p:nvSpPr>
        <p:spPr/>
        <p:txBody>
          <a:bodyPr/>
          <a:lstStyle/>
          <a:p>
            <a:endParaRPr lang="de-DE"/>
          </a:p>
        </p:txBody>
      </p:sp>
      <p:sp>
        <p:nvSpPr>
          <p:cNvPr id="4" name="Inhaltsplatzhalter 3"/>
          <p:cNvSpPr>
            <a:spLocks noGrp="1"/>
          </p:cNvSpPr>
          <p:nvPr>
            <p:ph sz="quarter" idx="12"/>
          </p:nvPr>
        </p:nvSpPr>
        <p:spPr/>
        <p:txBody>
          <a:bodyPr/>
          <a:lstStyle/>
          <a:p>
            <a:r>
              <a:rPr lang="de-DE" dirty="0" smtClean="0"/>
              <a:t>60 % des Absatzes machen stabilisierte Dünger aus</a:t>
            </a:r>
            <a:endParaRPr lang="de-DE" dirty="0"/>
          </a:p>
          <a:p>
            <a:r>
              <a:rPr lang="de-DE" dirty="0" smtClean="0"/>
              <a:t>Größter Ammoniak und Harnstoff Produzent</a:t>
            </a:r>
          </a:p>
          <a:p>
            <a:r>
              <a:rPr lang="de-DE" dirty="0" smtClean="0"/>
              <a:t>Größter Erdgasverbraucher</a:t>
            </a:r>
          </a:p>
          <a:p>
            <a:r>
              <a:rPr lang="de-DE" dirty="0" smtClean="0"/>
              <a:t>100 % Tochter der </a:t>
            </a:r>
            <a:r>
              <a:rPr lang="de-DE" dirty="0" err="1" smtClean="0"/>
              <a:t>Agrofert</a:t>
            </a:r>
            <a:r>
              <a:rPr lang="de-DE" dirty="0" smtClean="0"/>
              <a:t> aus CZ</a:t>
            </a:r>
          </a:p>
          <a:p>
            <a:r>
              <a:rPr lang="de-DE" dirty="0" smtClean="0"/>
              <a:t>Duengerfuchs.de Online Beratungsplattform</a:t>
            </a:r>
          </a:p>
          <a:p>
            <a:r>
              <a:rPr lang="de-DE" dirty="0" smtClean="0"/>
              <a:t>Berater sprechen in den NBL mit den Landwirten direkt, in BY etc. eher mit Großhandel</a:t>
            </a:r>
          </a:p>
          <a:p>
            <a:endParaRPr lang="de-DE" dirty="0" smtClean="0"/>
          </a:p>
        </p:txBody>
      </p:sp>
      <p:sp>
        <p:nvSpPr>
          <p:cNvPr id="5" name="Fußzeilenplatzhalter 4"/>
          <p:cNvSpPr>
            <a:spLocks noGrp="1"/>
          </p:cNvSpPr>
          <p:nvPr>
            <p:ph type="ftr" sz="quarter" idx="3"/>
          </p:nvPr>
        </p:nvSpPr>
        <p:spPr/>
        <p:txBody>
          <a:bodyPr/>
          <a:lstStyle/>
          <a:p>
            <a:r>
              <a:rPr lang="en-US" smtClean="0">
                <a:solidFill>
                  <a:srgbClr val="FFFFFF"/>
                </a:solidFill>
                <a:latin typeface="Arial"/>
                <a:cs typeface="Arial"/>
              </a:rPr>
              <a:t>Farm Facts GmbH, Abteilung, Verfasser</a:t>
            </a:r>
            <a:endParaRPr lang="en-US" dirty="0">
              <a:solidFill>
                <a:srgbClr val="FFFFFF"/>
              </a:solidFill>
              <a:latin typeface="Arial"/>
              <a:cs typeface="Arial"/>
            </a:endParaRPr>
          </a:p>
        </p:txBody>
      </p:sp>
    </p:spTree>
    <p:extLst>
      <p:ext uri="{BB962C8B-B14F-4D97-AF65-F5344CB8AC3E}">
        <p14:creationId xmlns:p14="http://schemas.microsoft.com/office/powerpoint/2010/main" val="3559745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0"/>
          </p:nvPr>
        </p:nvSpPr>
        <p:spPr/>
        <p:txBody>
          <a:bodyPr/>
          <a:lstStyle/>
          <a:p>
            <a:r>
              <a:rPr lang="de-DE" dirty="0" smtClean="0"/>
              <a:t>Weiteres Vorgehen</a:t>
            </a:r>
            <a:endParaRPr lang="de-DE" dirty="0"/>
          </a:p>
        </p:txBody>
      </p:sp>
      <p:sp>
        <p:nvSpPr>
          <p:cNvPr id="3" name="Inhaltsplatzhalter 2"/>
          <p:cNvSpPr>
            <a:spLocks noGrp="1"/>
          </p:cNvSpPr>
          <p:nvPr>
            <p:ph sz="quarter" idx="11"/>
          </p:nvPr>
        </p:nvSpPr>
        <p:spPr/>
        <p:txBody>
          <a:bodyPr/>
          <a:lstStyle/>
          <a:p>
            <a:endParaRPr lang="de-DE" dirty="0"/>
          </a:p>
        </p:txBody>
      </p:sp>
      <p:sp>
        <p:nvSpPr>
          <p:cNvPr id="4" name="Inhaltsplatzhalter 3"/>
          <p:cNvSpPr>
            <a:spLocks noGrp="1"/>
          </p:cNvSpPr>
          <p:nvPr>
            <p:ph sz="quarter" idx="12"/>
          </p:nvPr>
        </p:nvSpPr>
        <p:spPr>
          <a:xfrm>
            <a:off x="439554" y="1820788"/>
            <a:ext cx="8207375" cy="2850739"/>
          </a:xfrm>
        </p:spPr>
        <p:txBody>
          <a:bodyPr/>
          <a:lstStyle/>
          <a:p>
            <a:pPr>
              <a:lnSpc>
                <a:spcPct val="100000"/>
              </a:lnSpc>
            </a:pPr>
            <a:r>
              <a:rPr lang="de-DE" dirty="0" smtClean="0"/>
              <a:t>Projektumfang 2019: Nicht mehr als 50 Betriebe für Pilotphase in drei Regionen, wahrscheinlich nicht unter 100 Hektar.</a:t>
            </a:r>
          </a:p>
          <a:p>
            <a:pPr>
              <a:lnSpc>
                <a:spcPct val="100000"/>
              </a:lnSpc>
            </a:pPr>
            <a:r>
              <a:rPr lang="de-DE" dirty="0" smtClean="0"/>
              <a:t>50 x 50 Hektar = 2.500 Hektar</a:t>
            </a:r>
          </a:p>
          <a:p>
            <a:pPr>
              <a:lnSpc>
                <a:spcPct val="100000"/>
              </a:lnSpc>
            </a:pPr>
            <a:r>
              <a:rPr lang="de-DE" dirty="0" smtClean="0"/>
              <a:t>Erstbesuch beim Kunden mit Akademie nicht, aber </a:t>
            </a:r>
            <a:r>
              <a:rPr lang="de-DE" dirty="0" err="1" smtClean="0"/>
              <a:t>UpSelling</a:t>
            </a:r>
            <a:r>
              <a:rPr lang="de-DE" dirty="0" smtClean="0"/>
              <a:t>-Besuche durch ADM</a:t>
            </a:r>
          </a:p>
          <a:p>
            <a:pPr>
              <a:lnSpc>
                <a:spcPct val="100000"/>
              </a:lnSpc>
            </a:pPr>
            <a:r>
              <a:rPr lang="de-DE" dirty="0" smtClean="0"/>
              <a:t>Prüfung Teilnahme Projekt – aktueller Algorithmus nicht im Projekt. Projekt später mit dem fertigen Produkt.</a:t>
            </a:r>
          </a:p>
          <a:p>
            <a:pPr>
              <a:lnSpc>
                <a:spcPct val="100000"/>
              </a:lnSpc>
            </a:pPr>
            <a:r>
              <a:rPr lang="de-DE" dirty="0" smtClean="0"/>
              <a:t>Kosten kalkulieren für:</a:t>
            </a:r>
          </a:p>
          <a:p>
            <a:pPr lvl="1"/>
            <a:r>
              <a:rPr lang="de-DE" sz="1200" dirty="0" smtClean="0">
                <a:latin typeface="Arial" panose="020B0604020202020204" pitchFamily="34" charset="0"/>
                <a:cs typeface="Arial" panose="020B0604020202020204" pitchFamily="34" charset="0"/>
              </a:rPr>
              <a:t>AKC</a:t>
            </a:r>
            <a:endParaRPr lang="de-DE" sz="1200" dirty="0">
              <a:latin typeface="Arial" panose="020B0604020202020204" pitchFamily="34" charset="0"/>
              <a:cs typeface="Arial" panose="020B0604020202020204" pitchFamily="34" charset="0"/>
            </a:endParaRPr>
          </a:p>
          <a:p>
            <a:pPr lvl="1"/>
            <a:r>
              <a:rPr lang="de-DE" sz="1200" dirty="0" smtClean="0">
                <a:latin typeface="Arial" panose="020B0604020202020204" pitchFamily="34" charset="0"/>
                <a:cs typeface="Arial" panose="020B0604020202020204" pitchFamily="34" charset="0"/>
              </a:rPr>
              <a:t>A&amp;D Pro</a:t>
            </a:r>
          </a:p>
          <a:p>
            <a:pPr lvl="1"/>
            <a:r>
              <a:rPr lang="de-DE" sz="1200" dirty="0" smtClean="0">
                <a:latin typeface="Arial" panose="020B0604020202020204" pitchFamily="34" charset="0"/>
                <a:cs typeface="Arial" panose="020B0604020202020204" pitchFamily="34" charset="0"/>
              </a:rPr>
              <a:t>Beraterzugriff </a:t>
            </a:r>
            <a:endParaRPr lang="de-DE" sz="1200" dirty="0">
              <a:latin typeface="Arial" panose="020B0604020202020204" pitchFamily="34" charset="0"/>
              <a:cs typeface="Arial" panose="020B0604020202020204" pitchFamily="34" charset="0"/>
            </a:endParaRPr>
          </a:p>
          <a:p>
            <a:pPr lvl="1"/>
            <a:r>
              <a:rPr lang="de-DE" sz="1200" dirty="0" smtClean="0">
                <a:latin typeface="Arial" panose="020B0604020202020204" pitchFamily="34" charset="0"/>
                <a:cs typeface="Arial" panose="020B0604020202020204" pitchFamily="34" charset="0"/>
              </a:rPr>
              <a:t>TF Basiskarte</a:t>
            </a:r>
          </a:p>
          <a:p>
            <a:pPr lvl="1"/>
            <a:r>
              <a:rPr lang="de-DE" sz="1200" dirty="0" smtClean="0">
                <a:latin typeface="Arial" panose="020B0604020202020204" pitchFamily="34" charset="0"/>
                <a:cs typeface="Arial" panose="020B0604020202020204" pitchFamily="34" charset="0"/>
              </a:rPr>
              <a:t>Schulung des SKW Vertriebs am 8. und 9. November in Lutherstadt Wittenberg</a:t>
            </a:r>
          </a:p>
          <a:p>
            <a:pPr lvl="1"/>
            <a:r>
              <a:rPr lang="de-DE" sz="1200" dirty="0" smtClean="0">
                <a:latin typeface="Arial" panose="020B0604020202020204" pitchFamily="34" charset="0"/>
                <a:cs typeface="Arial" panose="020B0604020202020204" pitchFamily="34" charset="0"/>
              </a:rPr>
              <a:t>Beratungsleistung Akademie</a:t>
            </a:r>
            <a:endParaRPr lang="de-DE" sz="1200" dirty="0">
              <a:latin typeface="Arial" panose="020B0604020202020204" pitchFamily="34" charset="0"/>
              <a:cs typeface="Arial" panose="020B0604020202020204" pitchFamily="34" charset="0"/>
            </a:endParaRPr>
          </a:p>
          <a:p>
            <a:pPr marL="457200" lvl="1" indent="0">
              <a:buNone/>
            </a:pPr>
            <a:endParaRPr lang="de-DE" sz="1200" dirty="0">
              <a:latin typeface="Arial" panose="020B0604020202020204" pitchFamily="34" charset="0"/>
              <a:cs typeface="Arial" panose="020B0604020202020204" pitchFamily="34" charset="0"/>
            </a:endParaRPr>
          </a:p>
        </p:txBody>
      </p:sp>
      <p:sp>
        <p:nvSpPr>
          <p:cNvPr id="5" name="Fußzeilenplatzhalter 4"/>
          <p:cNvSpPr>
            <a:spLocks noGrp="1"/>
          </p:cNvSpPr>
          <p:nvPr>
            <p:ph type="ftr" sz="quarter" idx="3"/>
          </p:nvPr>
        </p:nvSpPr>
        <p:spPr/>
        <p:txBody>
          <a:bodyPr/>
          <a:lstStyle/>
          <a:p>
            <a:r>
              <a:rPr lang="en-US" smtClean="0">
                <a:solidFill>
                  <a:srgbClr val="FFFFFF"/>
                </a:solidFill>
                <a:latin typeface="Arial"/>
                <a:cs typeface="Arial"/>
              </a:rPr>
              <a:t>Farm Facts GmbH, Abteilung, Verfasser</a:t>
            </a:r>
            <a:endParaRPr lang="en-US" dirty="0">
              <a:solidFill>
                <a:srgbClr val="FFFFFF"/>
              </a:solidFill>
              <a:latin typeface="Arial"/>
              <a:cs typeface="Arial"/>
            </a:endParaRPr>
          </a:p>
        </p:txBody>
      </p:sp>
    </p:spTree>
    <p:extLst>
      <p:ext uri="{BB962C8B-B14F-4D97-AF65-F5344CB8AC3E}">
        <p14:creationId xmlns:p14="http://schemas.microsoft.com/office/powerpoint/2010/main" val="2573124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p:txBody>
          <a:bodyPr/>
          <a:lstStyle/>
          <a:p>
            <a:r>
              <a:rPr lang="de-DE" dirty="0"/>
              <a:t>Ihr Partner für Digital Farming Lösungen.</a:t>
            </a:r>
          </a:p>
        </p:txBody>
      </p:sp>
      <p:sp>
        <p:nvSpPr>
          <p:cNvPr id="12" name="Inhaltsplatzhalter 11">
            <a:extLst>
              <a:ext uri="{FF2B5EF4-FFF2-40B4-BE49-F238E27FC236}">
                <a16:creationId xmlns:a16="http://schemas.microsoft.com/office/drawing/2014/main" xmlns="" id="{061653B5-A14E-F54F-831E-89D6AB2EFD3D}"/>
              </a:ext>
            </a:extLst>
          </p:cNvPr>
          <p:cNvSpPr>
            <a:spLocks noGrp="1"/>
          </p:cNvSpPr>
          <p:nvPr>
            <p:ph sz="quarter" idx="11"/>
          </p:nvPr>
        </p:nvSpPr>
        <p:spPr>
          <a:xfrm>
            <a:off x="439554" y="1497110"/>
            <a:ext cx="8208259" cy="246221"/>
          </a:xfrm>
        </p:spPr>
        <p:txBody>
          <a:bodyPr/>
          <a:lstStyle/>
          <a:p>
            <a:r>
              <a:rPr lang="de-DE" b="0" dirty="0">
                <a:solidFill>
                  <a:schemeClr val="accent2"/>
                </a:solidFill>
              </a:rPr>
              <a:t>Background.</a:t>
            </a:r>
          </a:p>
        </p:txBody>
      </p:sp>
      <p:sp>
        <p:nvSpPr>
          <p:cNvPr id="13" name="Inhaltsplatzhalter 12">
            <a:extLst>
              <a:ext uri="{FF2B5EF4-FFF2-40B4-BE49-F238E27FC236}">
                <a16:creationId xmlns:a16="http://schemas.microsoft.com/office/drawing/2014/main" xmlns="" id="{1B0F64DA-0FE3-774E-A048-09205A1A58E5}"/>
              </a:ext>
            </a:extLst>
          </p:cNvPr>
          <p:cNvSpPr>
            <a:spLocks noGrp="1"/>
          </p:cNvSpPr>
          <p:nvPr>
            <p:ph sz="quarter" idx="12"/>
          </p:nvPr>
        </p:nvSpPr>
        <p:spPr>
          <a:xfrm>
            <a:off x="439738" y="2062715"/>
            <a:ext cx="5730817" cy="2374347"/>
          </a:xfrm>
        </p:spPr>
        <p:txBody>
          <a:bodyPr/>
          <a:lstStyle/>
          <a:p>
            <a:pPr marL="171450" indent="-171450"/>
            <a:r>
              <a:rPr lang="de-DE" dirty="0"/>
              <a:t>Seit über 30 Jahren Erfahrung in der Entwicklung landwirtschaftlicher Software </a:t>
            </a:r>
          </a:p>
          <a:p>
            <a:pPr marL="171450" indent="-171450"/>
            <a:r>
              <a:rPr lang="de-DE" dirty="0"/>
              <a:t>IT-affine Landwirte und Entwickler mit starkem Bezug zur Landwirtschaft</a:t>
            </a:r>
          </a:p>
          <a:p>
            <a:pPr marL="171450" indent="-171450"/>
            <a:r>
              <a:rPr lang="de-DE" dirty="0"/>
              <a:t>Marktführer und Experte für herstellerunabhängige, landwirtschaftliche Software</a:t>
            </a:r>
          </a:p>
          <a:p>
            <a:pPr marL="171450" indent="-171450"/>
            <a:r>
              <a:rPr lang="de-DE" dirty="0"/>
              <a:t>Ergänzende Produkte und Dienstleistungen</a:t>
            </a:r>
          </a:p>
          <a:p>
            <a:pPr marL="171450" indent="-171450"/>
            <a:r>
              <a:rPr lang="de-DE" dirty="0"/>
              <a:t>Starke Partnerschaften mit Vertriebspartner, Hersteller, Handel, Labore, Forschung etc.</a:t>
            </a:r>
          </a:p>
          <a:p>
            <a:pPr marL="171450" indent="-171450"/>
            <a:r>
              <a:rPr lang="de-DE" dirty="0">
                <a:sym typeface="Wingdings" panose="05000000000000000000" pitchFamily="2" charset="2"/>
              </a:rPr>
              <a:t>Bindeglied aller Bestandteile des Betriebes: Maschinen, Acker, Pflanzen, Tiere und Landwirt!</a:t>
            </a:r>
            <a:endParaRPr lang="de-DE" dirty="0"/>
          </a:p>
          <a:p>
            <a:pPr marL="171450" indent="-171450"/>
            <a:r>
              <a:rPr lang="de-DE" dirty="0"/>
              <a:t>Arbeitserleichterung bei besseren Arbeitsergebnissen</a:t>
            </a:r>
          </a:p>
        </p:txBody>
      </p:sp>
      <p:sp>
        <p:nvSpPr>
          <p:cNvPr id="14" name="Fußzeilenplatzhalter 13">
            <a:extLst>
              <a:ext uri="{FF2B5EF4-FFF2-40B4-BE49-F238E27FC236}">
                <a16:creationId xmlns:a16="http://schemas.microsoft.com/office/drawing/2014/main" xmlns="" id="{743E397F-60CB-F640-85F6-1D5ADB154A9C}"/>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spTree>
    <p:extLst>
      <p:ext uri="{BB962C8B-B14F-4D97-AF65-F5344CB8AC3E}">
        <p14:creationId xmlns:p14="http://schemas.microsoft.com/office/powerpoint/2010/main" val="38478898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p:txBody>
          <a:bodyPr/>
          <a:lstStyle/>
          <a:p>
            <a:r>
              <a:rPr lang="de-DE" dirty="0"/>
              <a:t>Der Partner für Digital Farming Lösungen.</a:t>
            </a:r>
          </a:p>
        </p:txBody>
      </p:sp>
      <p:sp>
        <p:nvSpPr>
          <p:cNvPr id="12" name="Inhaltsplatzhalter 11">
            <a:extLst>
              <a:ext uri="{FF2B5EF4-FFF2-40B4-BE49-F238E27FC236}">
                <a16:creationId xmlns:a16="http://schemas.microsoft.com/office/drawing/2014/main" xmlns="" id="{061653B5-A14E-F54F-831E-89D6AB2EFD3D}"/>
              </a:ext>
            </a:extLst>
          </p:cNvPr>
          <p:cNvSpPr>
            <a:spLocks noGrp="1"/>
          </p:cNvSpPr>
          <p:nvPr>
            <p:ph sz="quarter" idx="11"/>
          </p:nvPr>
        </p:nvSpPr>
        <p:spPr>
          <a:xfrm>
            <a:off x="439554" y="1497110"/>
            <a:ext cx="8208259" cy="246221"/>
          </a:xfrm>
        </p:spPr>
        <p:txBody>
          <a:bodyPr/>
          <a:lstStyle/>
          <a:p>
            <a:r>
              <a:rPr lang="de-DE" b="0" dirty="0">
                <a:solidFill>
                  <a:schemeClr val="accent2"/>
                </a:solidFill>
              </a:rPr>
              <a:t>Auszeichnungen und Partnerschaften.</a:t>
            </a:r>
          </a:p>
        </p:txBody>
      </p:sp>
      <p:sp>
        <p:nvSpPr>
          <p:cNvPr id="14" name="Fußzeilenplatzhalter 13">
            <a:extLst>
              <a:ext uri="{FF2B5EF4-FFF2-40B4-BE49-F238E27FC236}">
                <a16:creationId xmlns:a16="http://schemas.microsoft.com/office/drawing/2014/main" xmlns="" id="{743E397F-60CB-F640-85F6-1D5ADB154A9C}"/>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554" y="1872532"/>
            <a:ext cx="4902121" cy="774340"/>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34" y="3146851"/>
            <a:ext cx="4873841" cy="860472"/>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828" y="1641022"/>
            <a:ext cx="2072124" cy="2953408"/>
          </a:xfrm>
          <a:prstGeom prst="rect">
            <a:avLst/>
          </a:prstGeom>
        </p:spPr>
      </p:pic>
    </p:spTree>
    <p:extLst>
      <p:ext uri="{BB962C8B-B14F-4D97-AF65-F5344CB8AC3E}">
        <p14:creationId xmlns:p14="http://schemas.microsoft.com/office/powerpoint/2010/main" val="3282267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1"/>
          </p:nvPr>
        </p:nvSpPr>
        <p:spPr>
          <a:xfrm>
            <a:off x="439554" y="1072379"/>
            <a:ext cx="8208259" cy="369332"/>
          </a:xfrm>
        </p:spPr>
        <p:txBody>
          <a:bodyPr/>
          <a:lstStyle/>
          <a:p>
            <a:r>
              <a:rPr lang="de-DE" dirty="0"/>
              <a:t>NEXT Farming Welt</a:t>
            </a:r>
            <a:r>
              <a:rPr lang="de-DE" dirty="0" smtClean="0"/>
              <a:t>.</a:t>
            </a:r>
            <a:endParaRPr lang="de-DE" dirty="0"/>
          </a:p>
        </p:txBody>
      </p:sp>
      <p:sp>
        <p:nvSpPr>
          <p:cNvPr id="6" name="Inhaltsplatzhalter 5"/>
          <p:cNvSpPr>
            <a:spLocks noGrp="1"/>
          </p:cNvSpPr>
          <p:nvPr>
            <p:ph sz="quarter" idx="12"/>
          </p:nvPr>
        </p:nvSpPr>
        <p:spPr>
          <a:xfrm>
            <a:off x="439554" y="1490022"/>
            <a:ext cx="8208259" cy="246221"/>
          </a:xfrm>
        </p:spPr>
        <p:txBody>
          <a:bodyPr/>
          <a:lstStyle/>
          <a:p>
            <a:r>
              <a:rPr lang="de-DE" b="0" dirty="0">
                <a:solidFill>
                  <a:schemeClr val="bg2"/>
                </a:solidFill>
              </a:rPr>
              <a:t>Wir unterstützen den Landwirt entlang des gesamten </a:t>
            </a:r>
            <a:r>
              <a:rPr lang="de-DE" b="0" dirty="0" smtClean="0">
                <a:solidFill>
                  <a:schemeClr val="bg2"/>
                </a:solidFill>
              </a:rPr>
              <a:t>Anbauprozesses.</a:t>
            </a:r>
            <a:endParaRPr lang="de-DE" b="0" dirty="0">
              <a:solidFill>
                <a:schemeClr val="bg2"/>
              </a:solidFill>
            </a:endParaRPr>
          </a:p>
        </p:txBody>
      </p:sp>
      <p:sp>
        <p:nvSpPr>
          <p:cNvPr id="10" name="Fußzeilenplatzhalter 9">
            <a:extLst>
              <a:ext uri="{FF2B5EF4-FFF2-40B4-BE49-F238E27FC236}">
                <a16:creationId xmlns:a16="http://schemas.microsoft.com/office/drawing/2014/main" xmlns="" id="{FDE531D8-CD0E-FF45-9D72-ACA7FCA914D4}"/>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sp>
        <p:nvSpPr>
          <p:cNvPr id="11" name="Rectangle 189">
            <a:extLst>
              <a:ext uri="{FF2B5EF4-FFF2-40B4-BE49-F238E27FC236}">
                <a16:creationId xmlns:a16="http://schemas.microsoft.com/office/drawing/2014/main" xmlns="" id="{D51DBA24-AD13-466D-BAC2-8E0C7E1D1501}"/>
              </a:ext>
            </a:extLst>
          </p:cNvPr>
          <p:cNvSpPr/>
          <p:nvPr/>
        </p:nvSpPr>
        <p:spPr>
          <a:xfrm>
            <a:off x="3416104" y="2902645"/>
            <a:ext cx="3230078" cy="383698"/>
          </a:xfrm>
          <a:prstGeom prst="rect">
            <a:avLst/>
          </a:prstGeom>
          <a:solidFill>
            <a:schemeClr val="bg2">
              <a:lumMod val="90000"/>
            </a:schemeClr>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buClr>
                <a:schemeClr val="bg1"/>
              </a:buClr>
            </a:pPr>
            <a:endParaRPr lang="de-DE" sz="1350" dirty="0">
              <a:solidFill>
                <a:schemeClr val="bg1"/>
              </a:solidFill>
            </a:endParaRPr>
          </a:p>
        </p:txBody>
      </p:sp>
      <p:sp>
        <p:nvSpPr>
          <p:cNvPr id="12" name="Rectangle 183">
            <a:extLst>
              <a:ext uri="{FF2B5EF4-FFF2-40B4-BE49-F238E27FC236}">
                <a16:creationId xmlns:a16="http://schemas.microsoft.com/office/drawing/2014/main" xmlns="" id="{5CFD94CC-3AD7-4AD1-996C-B51F1C29D24A}"/>
              </a:ext>
            </a:extLst>
          </p:cNvPr>
          <p:cNvSpPr/>
          <p:nvPr/>
        </p:nvSpPr>
        <p:spPr>
          <a:xfrm>
            <a:off x="1312955" y="3345017"/>
            <a:ext cx="3696348" cy="446008"/>
          </a:xfrm>
          <a:prstGeom prst="rect">
            <a:avLst/>
          </a:prstGeom>
          <a:solidFill>
            <a:schemeClr val="tx2">
              <a:lumMod val="40000"/>
              <a:lumOff val="60000"/>
            </a:schemeClr>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buClr>
                <a:schemeClr val="bg1"/>
              </a:buClr>
            </a:pPr>
            <a:endParaRPr lang="de-DE" sz="1350" dirty="0">
              <a:solidFill>
                <a:schemeClr val="bg1"/>
              </a:solidFill>
            </a:endParaRPr>
          </a:p>
        </p:txBody>
      </p:sp>
      <p:sp>
        <p:nvSpPr>
          <p:cNvPr id="13" name="Rectangle 173">
            <a:extLst>
              <a:ext uri="{FF2B5EF4-FFF2-40B4-BE49-F238E27FC236}">
                <a16:creationId xmlns:a16="http://schemas.microsoft.com/office/drawing/2014/main" xmlns="" id="{DC69DD17-5FC3-4768-99EE-E5E8DA1EBA03}"/>
              </a:ext>
            </a:extLst>
          </p:cNvPr>
          <p:cNvSpPr/>
          <p:nvPr/>
        </p:nvSpPr>
        <p:spPr>
          <a:xfrm>
            <a:off x="2325780" y="2532281"/>
            <a:ext cx="5324098" cy="313688"/>
          </a:xfrm>
          <a:prstGeom prst="rect">
            <a:avLst/>
          </a:prstGeom>
          <a:solidFill>
            <a:schemeClr val="tx2">
              <a:lumMod val="40000"/>
              <a:lumOff val="60000"/>
            </a:schemeClr>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buClr>
                <a:schemeClr val="bg1"/>
              </a:buClr>
            </a:pPr>
            <a:endParaRPr lang="de-DE" sz="1350" dirty="0">
              <a:solidFill>
                <a:schemeClr val="bg1"/>
              </a:solidFill>
            </a:endParaRPr>
          </a:p>
        </p:txBody>
      </p:sp>
      <p:sp>
        <p:nvSpPr>
          <p:cNvPr id="14" name="Rectangle 28">
            <a:extLst>
              <a:ext uri="{FF2B5EF4-FFF2-40B4-BE49-F238E27FC236}">
                <a16:creationId xmlns:a16="http://schemas.microsoft.com/office/drawing/2014/main" xmlns="" id="{3DD68CFC-14BD-401F-BE31-0D6BABE6A3E7}"/>
              </a:ext>
            </a:extLst>
          </p:cNvPr>
          <p:cNvSpPr/>
          <p:nvPr/>
        </p:nvSpPr>
        <p:spPr>
          <a:xfrm>
            <a:off x="1274569" y="1744007"/>
            <a:ext cx="6375309" cy="758300"/>
          </a:xfrm>
          <a:prstGeom prst="rect">
            <a:avLst/>
          </a:prstGeom>
          <a:solidFill>
            <a:schemeClr val="tx2">
              <a:lumMod val="40000"/>
              <a:lumOff val="60000"/>
            </a:schemeClr>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buClr>
                <a:schemeClr val="bg1"/>
              </a:buClr>
            </a:pPr>
            <a:endParaRPr lang="de-DE" sz="1350" dirty="0">
              <a:solidFill>
                <a:schemeClr val="bg1"/>
              </a:solidFill>
            </a:endParaRPr>
          </a:p>
        </p:txBody>
      </p:sp>
      <p:pic>
        <p:nvPicPr>
          <p:cNvPr id="15" name="Picture 5">
            <a:extLst>
              <a:ext uri="{FF2B5EF4-FFF2-40B4-BE49-F238E27FC236}">
                <a16:creationId xmlns:a16="http://schemas.microsoft.com/office/drawing/2014/main" xmlns="" id="{E5FF244D-F7F1-4987-86CD-40B8F4D631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48659" y="1773600"/>
            <a:ext cx="983432" cy="46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38100" dir="2699985" algn="ctr" rotWithShape="0">
                    <a:schemeClr val="tx1">
                      <a:alpha val="40000"/>
                    </a:schemeClr>
                  </a:outerShdw>
                </a:effectLst>
              </a14:hiddenEffects>
            </a:ext>
          </a:extLst>
        </p:spPr>
      </p:pic>
      <p:pic>
        <p:nvPicPr>
          <p:cNvPr id="16" name="Picture 11" descr="thinkstock">
            <a:extLst>
              <a:ext uri="{FF2B5EF4-FFF2-40B4-BE49-F238E27FC236}">
                <a16:creationId xmlns:a16="http://schemas.microsoft.com/office/drawing/2014/main" xmlns="" id="{7584AD8F-17FC-44AF-B7B6-78DAAAD596F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07099" y="1773599"/>
            <a:ext cx="983432" cy="4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38100" dir="2699985" algn="ctr" rotWithShape="0">
                    <a:schemeClr val="tx1">
                      <a:alpha val="40000"/>
                    </a:schemeClr>
                  </a:outerShdw>
                </a:effectLst>
              </a14:hiddenEffects>
            </a:ext>
          </a:extLst>
        </p:spPr>
      </p:pic>
      <p:pic>
        <p:nvPicPr>
          <p:cNvPr id="17" name="Picture 13" descr="thinkstock">
            <a:extLst>
              <a:ext uri="{FF2B5EF4-FFF2-40B4-BE49-F238E27FC236}">
                <a16:creationId xmlns:a16="http://schemas.microsoft.com/office/drawing/2014/main" xmlns="" id="{2CA7547D-46D8-46B8-B9C0-62D20D67DD4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a:stretch/>
        </p:blipFill>
        <p:spPr bwMode="auto">
          <a:xfrm>
            <a:off x="4523521" y="1773599"/>
            <a:ext cx="983432" cy="4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38100" dir="2699985" algn="ctr" rotWithShape="0">
                    <a:schemeClr val="tx1">
                      <a:alpha val="40000"/>
                    </a:schemeClr>
                  </a:outerShdw>
                </a:effectLst>
              </a14:hiddenEffects>
            </a:ext>
          </a:extLst>
        </p:spPr>
      </p:pic>
      <p:pic>
        <p:nvPicPr>
          <p:cNvPr id="18" name="Picture 12" descr="thinkstock">
            <a:extLst>
              <a:ext uri="{FF2B5EF4-FFF2-40B4-BE49-F238E27FC236}">
                <a16:creationId xmlns:a16="http://schemas.microsoft.com/office/drawing/2014/main" xmlns="" id="{739EB885-4B36-4793-B8C0-FB3AC60D8354}"/>
              </a:ext>
            </a:extLst>
          </p:cNvPr>
          <p:cNvPicPr>
            <a:picLocks noChangeAspect="1" noChangeArrowheads="1"/>
          </p:cNvPicPr>
          <p:nvPr/>
        </p:nvPicPr>
        <p:blipFill rotWithShape="1">
          <a:blip r:embed="rId5" cstate="screen">
            <a:grayscl/>
            <a:extLst>
              <a:ext uri="{28A0092B-C50C-407E-A947-70E740481C1C}">
                <a14:useLocalDpi xmlns:a14="http://schemas.microsoft.com/office/drawing/2010/main"/>
              </a:ext>
            </a:extLst>
          </a:blip>
          <a:srcRect/>
          <a:stretch/>
        </p:blipFill>
        <p:spPr bwMode="auto">
          <a:xfrm>
            <a:off x="3465540" y="1773599"/>
            <a:ext cx="983432" cy="4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38100" dir="2699985" algn="ctr" rotWithShape="0">
                    <a:schemeClr val="tx1">
                      <a:alpha val="40000"/>
                    </a:schemeClr>
                  </a:outerShdw>
                </a:effectLst>
              </a14:hiddenEffects>
            </a:ext>
          </a:extLst>
        </p:spPr>
      </p:pic>
      <p:pic>
        <p:nvPicPr>
          <p:cNvPr id="19" name="Picture 15" descr="thinkstock">
            <a:extLst>
              <a:ext uri="{FF2B5EF4-FFF2-40B4-BE49-F238E27FC236}">
                <a16:creationId xmlns:a16="http://schemas.microsoft.com/office/drawing/2014/main" xmlns="" id="{409D6A22-7635-4060-9F5B-01F954D9613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3705"/>
          <a:stretch/>
        </p:blipFill>
        <p:spPr bwMode="auto">
          <a:xfrm>
            <a:off x="6640861" y="1773595"/>
            <a:ext cx="983432" cy="459356"/>
          </a:xfrm>
          <a:prstGeom prst="rect">
            <a:avLst/>
          </a:prstGeom>
          <a:noFill/>
          <a:ln w="9525">
            <a:noFill/>
            <a:miter lim="800000"/>
            <a:headEnd/>
            <a:tailEnd/>
          </a:ln>
          <a:effectLst/>
          <a:extLst>
            <a:ext uri="{AF507438-7753-43E0-B8FC-AC1667EBCBE1}">
              <a14:hiddenEffects xmlns:a14="http://schemas.microsoft.com/office/drawing/2010/main">
                <a:effectLst>
                  <a:outerShdw blurRad="50800" dist="38100" dir="2699985" algn="ctr" rotWithShape="0">
                    <a:schemeClr val="tx1">
                      <a:alpha val="40000"/>
                    </a:schemeClr>
                  </a:outerShdw>
                </a:effectLst>
              </a14:hiddenEffects>
            </a:ext>
          </a:extLst>
        </p:spPr>
      </p:pic>
      <p:sp>
        <p:nvSpPr>
          <p:cNvPr id="20" name="Rectangle 71">
            <a:extLst>
              <a:ext uri="{FF2B5EF4-FFF2-40B4-BE49-F238E27FC236}">
                <a16:creationId xmlns:a16="http://schemas.microsoft.com/office/drawing/2014/main" xmlns="" id="{BD4DF29B-DCA3-4B32-8824-B6CA1C304CB6}"/>
              </a:ext>
            </a:extLst>
          </p:cNvPr>
          <p:cNvSpPr/>
          <p:nvPr/>
        </p:nvSpPr>
        <p:spPr>
          <a:xfrm>
            <a:off x="160526" y="1977732"/>
            <a:ext cx="807025" cy="290849"/>
          </a:xfrm>
          <a:prstGeom prst="rect">
            <a:avLst/>
          </a:prstGeom>
          <a:noFill/>
          <a:ln w="12700" cap="flat" cmpd="sng" algn="ctr">
            <a:noFill/>
            <a:prstDash val="soli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cap="flat" cmpd="sng" algn="ctr">
                <a:solidFill>
                  <a:schemeClr val="tx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ct val="90000"/>
              </a:lnSpc>
              <a:buClr>
                <a:schemeClr val="bg1"/>
              </a:buClr>
            </a:pPr>
            <a:r>
              <a:rPr lang="de-DE" sz="1050" b="1" dirty="0">
                <a:solidFill>
                  <a:schemeClr val="tx1"/>
                </a:solidFill>
                <a:latin typeface="Arial" panose="020B0604020202020204" pitchFamily="34" charset="0"/>
              </a:rPr>
              <a:t>Pflanzen</a:t>
            </a:r>
            <a:br>
              <a:rPr lang="de-DE" sz="1050" b="1" dirty="0">
                <a:solidFill>
                  <a:schemeClr val="tx1"/>
                </a:solidFill>
                <a:latin typeface="Arial" panose="020B0604020202020204" pitchFamily="34" charset="0"/>
              </a:rPr>
            </a:br>
            <a:r>
              <a:rPr lang="de-DE" sz="1050" b="1" dirty="0">
                <a:solidFill>
                  <a:schemeClr val="tx1"/>
                </a:solidFill>
                <a:latin typeface="Arial" panose="020B0604020202020204" pitchFamily="34" charset="0"/>
              </a:rPr>
              <a:t>Produktion</a:t>
            </a:r>
          </a:p>
        </p:txBody>
      </p:sp>
      <p:sp>
        <p:nvSpPr>
          <p:cNvPr id="21" name="Rectangle 72">
            <a:extLst>
              <a:ext uri="{FF2B5EF4-FFF2-40B4-BE49-F238E27FC236}">
                <a16:creationId xmlns:a16="http://schemas.microsoft.com/office/drawing/2014/main" xmlns="" id="{5150686F-7D1D-4CAD-9445-5DD5B874BEEF}"/>
              </a:ext>
            </a:extLst>
          </p:cNvPr>
          <p:cNvSpPr/>
          <p:nvPr/>
        </p:nvSpPr>
        <p:spPr>
          <a:xfrm>
            <a:off x="151678" y="3432517"/>
            <a:ext cx="807025" cy="290849"/>
          </a:xfrm>
          <a:prstGeom prst="rect">
            <a:avLst/>
          </a:prstGeom>
          <a:noFill/>
          <a:ln w="12700" cap="flat" cmpd="sng" algn="ctr">
            <a:noFill/>
            <a:prstDash val="soli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cap="flat" cmpd="sng" algn="ctr">
                <a:solidFill>
                  <a:schemeClr val="tx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ct val="90000"/>
              </a:lnSpc>
              <a:buClr>
                <a:schemeClr val="bg1"/>
              </a:buClr>
            </a:pPr>
            <a:r>
              <a:rPr lang="de-DE" sz="1050" b="1" dirty="0">
                <a:solidFill>
                  <a:schemeClr val="tx1"/>
                </a:solidFill>
                <a:latin typeface="Arial" panose="020B0604020202020204" pitchFamily="34" charset="0"/>
              </a:rPr>
              <a:t>Funktion. Aktivitäten</a:t>
            </a:r>
          </a:p>
        </p:txBody>
      </p:sp>
      <p:pic>
        <p:nvPicPr>
          <p:cNvPr id="22" name="Picture 82">
            <a:extLst>
              <a:ext uri="{FF2B5EF4-FFF2-40B4-BE49-F238E27FC236}">
                <a16:creationId xmlns:a16="http://schemas.microsoft.com/office/drawing/2014/main" xmlns="" id="{71345CB3-F98A-436F-A48F-344FCA23433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99302" y="1773595"/>
            <a:ext cx="983432" cy="459356"/>
          </a:xfrm>
          <a:prstGeom prst="rect">
            <a:avLst/>
          </a:prstGeom>
          <a:effectLst/>
          <a:extLst>
            <a:ext uri="{AF507438-7753-43E0-B8FC-AC1667EBCBE1}">
              <a14:hiddenEffects xmlns:a14="http://schemas.microsoft.com/office/drawing/2010/main">
                <a:effectLst>
                  <a:outerShdw blurRad="50800" dist="38100" dir="2699985" algn="ctr" rotWithShape="0">
                    <a:schemeClr val="tx1">
                      <a:alpha val="40000"/>
                    </a:schemeClr>
                  </a:outerShdw>
                </a:effectLst>
              </a14:hiddenEffects>
            </a:ext>
          </a:extLst>
        </p:spPr>
      </p:pic>
      <p:pic>
        <p:nvPicPr>
          <p:cNvPr id="23" name="Picture 14" descr="thinkstock">
            <a:extLst>
              <a:ext uri="{FF2B5EF4-FFF2-40B4-BE49-F238E27FC236}">
                <a16:creationId xmlns:a16="http://schemas.microsoft.com/office/drawing/2014/main" xmlns="" id="{6306553E-169F-40B9-B2AC-0AB1A8380853}"/>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582421" y="1773600"/>
            <a:ext cx="983432" cy="45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38100" dir="2699985" algn="ctr" rotWithShape="0">
                    <a:schemeClr val="tx1">
                      <a:alpha val="40000"/>
                    </a:schemeClr>
                  </a:outerShdw>
                </a:effectLst>
              </a14:hiddenEffects>
            </a:ext>
          </a:extLst>
        </p:spPr>
      </p:pic>
      <p:sp>
        <p:nvSpPr>
          <p:cNvPr id="24" name="Rectangle 85">
            <a:extLst>
              <a:ext uri="{FF2B5EF4-FFF2-40B4-BE49-F238E27FC236}">
                <a16:creationId xmlns:a16="http://schemas.microsoft.com/office/drawing/2014/main" xmlns="" id="{B4D8A1A1-5D8F-4794-9C5E-149BE4DBA086}"/>
              </a:ext>
            </a:extLst>
          </p:cNvPr>
          <p:cNvSpPr/>
          <p:nvPr/>
        </p:nvSpPr>
        <p:spPr>
          <a:xfrm>
            <a:off x="1348659" y="3403380"/>
            <a:ext cx="1152989" cy="334505"/>
          </a:xfrm>
          <a:prstGeom prst="rect">
            <a:avLst/>
          </a:prstGeom>
          <a:solidFill>
            <a:schemeClr val="accent4"/>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27000" rIns="27000" bIns="54007" rtlCol="0" anchor="ctr"/>
          <a:lstStyle/>
          <a:p>
            <a:pPr algn="ctr">
              <a:lnSpc>
                <a:spcPct val="90000"/>
              </a:lnSpc>
              <a:buClr>
                <a:schemeClr val="bg1"/>
              </a:buClr>
            </a:pPr>
            <a:r>
              <a:rPr lang="de-DE" sz="900" b="1" dirty="0" smtClean="0">
                <a:solidFill>
                  <a:schemeClr val="bg1"/>
                </a:solidFill>
              </a:rPr>
              <a:t>Geschäftsverwaltung</a:t>
            </a:r>
            <a:endParaRPr lang="de-DE" sz="900" b="1" dirty="0">
              <a:solidFill>
                <a:schemeClr val="bg1"/>
              </a:solidFill>
            </a:endParaRPr>
          </a:p>
        </p:txBody>
      </p:sp>
      <p:sp>
        <p:nvSpPr>
          <p:cNvPr id="25" name="Rectangle 104">
            <a:extLst>
              <a:ext uri="{FF2B5EF4-FFF2-40B4-BE49-F238E27FC236}">
                <a16:creationId xmlns:a16="http://schemas.microsoft.com/office/drawing/2014/main" xmlns="" id="{FF415FFE-2FF4-40DD-BC2F-0F05B3686101}"/>
              </a:ext>
            </a:extLst>
          </p:cNvPr>
          <p:cNvSpPr/>
          <p:nvPr/>
        </p:nvSpPr>
        <p:spPr>
          <a:xfrm>
            <a:off x="151684" y="2971623"/>
            <a:ext cx="976600" cy="145424"/>
          </a:xfrm>
          <a:prstGeom prst="rect">
            <a:avLst/>
          </a:prstGeom>
          <a:noFill/>
          <a:ln w="12700" cap="flat" cmpd="sng" algn="ctr">
            <a:noFill/>
            <a:prstDash val="soli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cap="flat" cmpd="sng" algn="ctr">
                <a:solidFill>
                  <a:schemeClr val="tx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ct val="90000"/>
              </a:lnSpc>
              <a:buClr>
                <a:schemeClr val="bg1"/>
              </a:buClr>
            </a:pPr>
            <a:r>
              <a:rPr lang="de-DE" sz="1050" b="1" dirty="0">
                <a:solidFill>
                  <a:schemeClr val="tx1"/>
                </a:solidFill>
                <a:latin typeface="Arial" panose="020B0604020202020204" pitchFamily="34" charset="0"/>
              </a:rPr>
              <a:t>Beschaffung</a:t>
            </a:r>
          </a:p>
        </p:txBody>
      </p:sp>
      <p:sp>
        <p:nvSpPr>
          <p:cNvPr id="26" name="Isosceles Triangle 115">
            <a:extLst>
              <a:ext uri="{FF2B5EF4-FFF2-40B4-BE49-F238E27FC236}">
                <a16:creationId xmlns:a16="http://schemas.microsoft.com/office/drawing/2014/main" xmlns="" id="{AAACD0BB-ED16-4A3D-8049-D35C8BDCBAB5}"/>
              </a:ext>
            </a:extLst>
          </p:cNvPr>
          <p:cNvSpPr/>
          <p:nvPr/>
        </p:nvSpPr>
        <p:spPr>
          <a:xfrm>
            <a:off x="3584230" y="2849181"/>
            <a:ext cx="746052" cy="84866"/>
          </a:xfrm>
          <a:prstGeom prst="triangle">
            <a:avLst/>
          </a:prstGeom>
          <a:solidFill>
            <a:schemeClr val="accent4"/>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buClr>
                <a:schemeClr val="bg1"/>
              </a:buClr>
            </a:pPr>
            <a:endParaRPr lang="de-DE" sz="1350" dirty="0">
              <a:solidFill>
                <a:schemeClr val="bg1"/>
              </a:solidFill>
            </a:endParaRPr>
          </a:p>
        </p:txBody>
      </p:sp>
      <p:sp>
        <p:nvSpPr>
          <p:cNvPr id="27" name="Rectangle 116">
            <a:extLst>
              <a:ext uri="{FF2B5EF4-FFF2-40B4-BE49-F238E27FC236}">
                <a16:creationId xmlns:a16="http://schemas.microsoft.com/office/drawing/2014/main" xmlns="" id="{3BD3F660-AFD7-478C-AB1E-5F841073A487}"/>
              </a:ext>
            </a:extLst>
          </p:cNvPr>
          <p:cNvSpPr/>
          <p:nvPr/>
        </p:nvSpPr>
        <p:spPr>
          <a:xfrm>
            <a:off x="3465540" y="2934326"/>
            <a:ext cx="983432" cy="311173"/>
          </a:xfrm>
          <a:prstGeom prst="rect">
            <a:avLst/>
          </a:prstGeom>
          <a:solidFill>
            <a:schemeClr val="bg1"/>
          </a:solidFill>
          <a:ln w="12700" cap="flat" cmpd="sng" algn="ctr">
            <a:solidFill>
              <a:schemeClr val="accent4"/>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buClr>
                <a:schemeClr val="bg1"/>
              </a:buClr>
            </a:pPr>
            <a:r>
              <a:rPr lang="de-DE" sz="900" b="1" dirty="0">
                <a:solidFill>
                  <a:schemeClr val="accent1"/>
                </a:solidFill>
              </a:rPr>
              <a:t>Saatgut</a:t>
            </a:r>
          </a:p>
        </p:txBody>
      </p:sp>
      <p:sp>
        <p:nvSpPr>
          <p:cNvPr id="28" name="Isosceles Triangle 118">
            <a:extLst>
              <a:ext uri="{FF2B5EF4-FFF2-40B4-BE49-F238E27FC236}">
                <a16:creationId xmlns:a16="http://schemas.microsoft.com/office/drawing/2014/main" xmlns="" id="{92FB2EE9-A1E7-4A60-A929-D2C621CB793F}"/>
              </a:ext>
            </a:extLst>
          </p:cNvPr>
          <p:cNvSpPr/>
          <p:nvPr/>
        </p:nvSpPr>
        <p:spPr>
          <a:xfrm>
            <a:off x="4642210" y="2849181"/>
            <a:ext cx="746052" cy="84866"/>
          </a:xfrm>
          <a:prstGeom prst="triangle">
            <a:avLst/>
          </a:prstGeom>
          <a:solidFill>
            <a:schemeClr val="accent4"/>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buClr>
                <a:schemeClr val="bg1"/>
              </a:buClr>
            </a:pPr>
            <a:endParaRPr lang="de-DE" sz="1350" dirty="0">
              <a:solidFill>
                <a:schemeClr val="bg1"/>
              </a:solidFill>
            </a:endParaRPr>
          </a:p>
        </p:txBody>
      </p:sp>
      <p:sp>
        <p:nvSpPr>
          <p:cNvPr id="29" name="Rectangle 119">
            <a:extLst>
              <a:ext uri="{FF2B5EF4-FFF2-40B4-BE49-F238E27FC236}">
                <a16:creationId xmlns:a16="http://schemas.microsoft.com/office/drawing/2014/main" xmlns="" id="{B65FA76C-6C0D-4FBE-B55C-2C7ACE96F86A}"/>
              </a:ext>
            </a:extLst>
          </p:cNvPr>
          <p:cNvSpPr/>
          <p:nvPr/>
        </p:nvSpPr>
        <p:spPr>
          <a:xfrm>
            <a:off x="4523521" y="2934326"/>
            <a:ext cx="983432" cy="311173"/>
          </a:xfrm>
          <a:prstGeom prst="rect">
            <a:avLst/>
          </a:prstGeom>
          <a:solidFill>
            <a:schemeClr val="bg1"/>
          </a:solidFill>
          <a:ln w="12700" cap="flat" cmpd="sng" algn="ctr">
            <a:solidFill>
              <a:schemeClr val="accent4"/>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buClr>
                <a:schemeClr val="bg1"/>
              </a:buClr>
            </a:pPr>
            <a:r>
              <a:rPr lang="de-DE" sz="900" b="1" dirty="0">
                <a:solidFill>
                  <a:schemeClr val="accent1"/>
                </a:solidFill>
              </a:rPr>
              <a:t>Dünger</a:t>
            </a:r>
          </a:p>
        </p:txBody>
      </p:sp>
      <p:sp>
        <p:nvSpPr>
          <p:cNvPr id="30" name="Isosceles Triangle 121">
            <a:extLst>
              <a:ext uri="{FF2B5EF4-FFF2-40B4-BE49-F238E27FC236}">
                <a16:creationId xmlns:a16="http://schemas.microsoft.com/office/drawing/2014/main" xmlns="" id="{D0EB1EA8-1CB0-4632-8DF4-98F8972E55A3}"/>
              </a:ext>
            </a:extLst>
          </p:cNvPr>
          <p:cNvSpPr/>
          <p:nvPr/>
        </p:nvSpPr>
        <p:spPr>
          <a:xfrm>
            <a:off x="5701110" y="2849181"/>
            <a:ext cx="746052" cy="84866"/>
          </a:xfrm>
          <a:prstGeom prst="triangle">
            <a:avLst/>
          </a:prstGeom>
          <a:solidFill>
            <a:schemeClr val="accent4"/>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buClr>
                <a:schemeClr val="bg1"/>
              </a:buClr>
            </a:pPr>
            <a:endParaRPr lang="de-DE" sz="1350" dirty="0">
              <a:solidFill>
                <a:schemeClr val="bg1"/>
              </a:solidFill>
            </a:endParaRPr>
          </a:p>
        </p:txBody>
      </p:sp>
      <p:sp>
        <p:nvSpPr>
          <p:cNvPr id="31" name="Rectangle 122">
            <a:extLst>
              <a:ext uri="{FF2B5EF4-FFF2-40B4-BE49-F238E27FC236}">
                <a16:creationId xmlns:a16="http://schemas.microsoft.com/office/drawing/2014/main" xmlns="" id="{97BBA43F-78B3-44E2-97BE-B1ACBFFBFC1D}"/>
              </a:ext>
            </a:extLst>
          </p:cNvPr>
          <p:cNvSpPr/>
          <p:nvPr/>
        </p:nvSpPr>
        <p:spPr>
          <a:xfrm>
            <a:off x="5582421" y="2934326"/>
            <a:ext cx="983432" cy="311173"/>
          </a:xfrm>
          <a:prstGeom prst="rect">
            <a:avLst/>
          </a:prstGeom>
          <a:solidFill>
            <a:schemeClr val="bg1"/>
          </a:solidFill>
          <a:ln w="12700" cap="flat" cmpd="sng" algn="ctr">
            <a:solidFill>
              <a:schemeClr val="accent4"/>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lnSpc>
                <a:spcPct val="90000"/>
              </a:lnSpc>
              <a:buClr>
                <a:schemeClr val="bg1"/>
              </a:buClr>
            </a:pPr>
            <a:r>
              <a:rPr lang="de-DE" sz="900" b="1" dirty="0">
                <a:solidFill>
                  <a:schemeClr val="accent1"/>
                </a:solidFill>
              </a:rPr>
              <a:t>PSM</a:t>
            </a:r>
          </a:p>
        </p:txBody>
      </p:sp>
      <p:sp>
        <p:nvSpPr>
          <p:cNvPr id="32" name="Rectangle 134">
            <a:extLst>
              <a:ext uri="{FF2B5EF4-FFF2-40B4-BE49-F238E27FC236}">
                <a16:creationId xmlns:a16="http://schemas.microsoft.com/office/drawing/2014/main" xmlns="" id="{17A119C6-1841-4458-AF13-10842DAB4276}"/>
              </a:ext>
            </a:extLst>
          </p:cNvPr>
          <p:cNvSpPr/>
          <p:nvPr/>
        </p:nvSpPr>
        <p:spPr>
          <a:xfrm>
            <a:off x="2584876" y="3403380"/>
            <a:ext cx="1152989" cy="334505"/>
          </a:xfrm>
          <a:prstGeom prst="rect">
            <a:avLst/>
          </a:prstGeom>
          <a:solidFill>
            <a:schemeClr val="accent4"/>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27000" rIns="27000" bIns="54007" rtlCol="0" anchor="ctr"/>
          <a:lstStyle/>
          <a:p>
            <a:pPr algn="ctr">
              <a:lnSpc>
                <a:spcPct val="90000"/>
              </a:lnSpc>
              <a:buClr>
                <a:schemeClr val="bg1"/>
              </a:buClr>
            </a:pPr>
            <a:r>
              <a:rPr lang="de-DE" sz="900" b="1" dirty="0">
                <a:solidFill>
                  <a:schemeClr val="bg1"/>
                </a:solidFill>
              </a:rPr>
              <a:t>Dokumentation &amp; </a:t>
            </a:r>
            <a:r>
              <a:rPr lang="de-DE" sz="900" b="1" dirty="0" err="1">
                <a:solidFill>
                  <a:schemeClr val="bg1"/>
                </a:solidFill>
              </a:rPr>
              <a:t>Regulatorik</a:t>
            </a:r>
            <a:endParaRPr lang="de-DE" sz="900" b="1" dirty="0">
              <a:solidFill>
                <a:schemeClr val="bg1"/>
              </a:solidFill>
            </a:endParaRPr>
          </a:p>
        </p:txBody>
      </p:sp>
      <p:sp>
        <p:nvSpPr>
          <p:cNvPr id="33" name="Pentagon 52">
            <a:extLst>
              <a:ext uri="{FF2B5EF4-FFF2-40B4-BE49-F238E27FC236}">
                <a16:creationId xmlns:a16="http://schemas.microsoft.com/office/drawing/2014/main" xmlns="" id="{C0711B90-D381-4E0A-852A-9A38A8AA1B24}"/>
              </a:ext>
            </a:extLst>
          </p:cNvPr>
          <p:cNvSpPr>
            <a:spLocks noChangeArrowheads="1"/>
          </p:cNvSpPr>
          <p:nvPr/>
        </p:nvSpPr>
        <p:spPr bwMode="auto">
          <a:xfrm>
            <a:off x="1350202" y="2184764"/>
            <a:ext cx="1085166" cy="282051"/>
          </a:xfrm>
          <a:prstGeom prst="homePlate">
            <a:avLst>
              <a:gd name="adj" fmla="val 23817"/>
            </a:avLst>
          </a:prstGeom>
          <a:solidFill>
            <a:schemeClr val="accent1"/>
          </a:solidFill>
          <a:ln>
            <a:noFill/>
          </a:ln>
          <a:effectLst>
            <a:outerShdw blurRad="50800" dist="38100" dir="2700015" rotWithShape="0">
              <a:schemeClr val="tx1">
                <a:alpha val="40000"/>
              </a:schemeClr>
            </a:outerShdw>
          </a:effectLst>
          <a:extLst/>
        </p:spPr>
        <p:txBody>
          <a:bodyPr wrap="square" lIns="0" tIns="0" rIns="0" bIns="0" anchor="ctr" anchorCtr="0">
            <a:noAutofit/>
          </a:bodyPr>
          <a:lstStyle/>
          <a:p>
            <a:pPr algn="ctr">
              <a:lnSpc>
                <a:spcPct val="90000"/>
              </a:lnSpc>
            </a:pPr>
            <a:r>
              <a:rPr lang="de-DE" altLang="en-US" sz="900" b="1" dirty="0">
                <a:solidFill>
                  <a:schemeClr val="bg1"/>
                </a:solidFill>
                <a:cs typeface="Arial" charset="0"/>
              </a:rPr>
              <a:t>Planung</a:t>
            </a:r>
          </a:p>
        </p:txBody>
      </p:sp>
      <p:sp>
        <p:nvSpPr>
          <p:cNvPr id="34" name="Chevron 53">
            <a:extLst>
              <a:ext uri="{FF2B5EF4-FFF2-40B4-BE49-F238E27FC236}">
                <a16:creationId xmlns:a16="http://schemas.microsoft.com/office/drawing/2014/main" xmlns="" id="{0222A04B-0018-450E-8F3A-AFF7124F1091}"/>
              </a:ext>
            </a:extLst>
          </p:cNvPr>
          <p:cNvSpPr>
            <a:spLocks noChangeArrowheads="1"/>
          </p:cNvSpPr>
          <p:nvPr/>
        </p:nvSpPr>
        <p:spPr bwMode="auto">
          <a:xfrm>
            <a:off x="2408385" y="2184764"/>
            <a:ext cx="1085166" cy="282051"/>
          </a:xfrm>
          <a:prstGeom prst="chevron">
            <a:avLst>
              <a:gd name="adj" fmla="val 23817"/>
            </a:avLst>
          </a:prstGeom>
          <a:solidFill>
            <a:schemeClr val="accent1"/>
          </a:solidFill>
          <a:ln>
            <a:noFill/>
          </a:ln>
          <a:effectLst>
            <a:outerShdw blurRad="50800" dist="38100" dir="2700015" rotWithShape="0">
              <a:schemeClr val="tx1">
                <a:alpha val="40000"/>
              </a:schemeClr>
            </a:outerShdw>
          </a:effectLst>
          <a:extLst/>
        </p:spPr>
        <p:txBody>
          <a:bodyPr lIns="0" tIns="54007" rIns="0" bIns="54007" anchor="ctr"/>
          <a:lstStyle/>
          <a:p>
            <a:pPr algn="ctr">
              <a:lnSpc>
                <a:spcPct val="90000"/>
              </a:lnSpc>
            </a:pPr>
            <a:r>
              <a:rPr lang="de-DE" altLang="en-US" sz="900" b="1" dirty="0" smtClean="0">
                <a:solidFill>
                  <a:schemeClr val="bg1"/>
                </a:solidFill>
              </a:rPr>
              <a:t>Bodenbearbeitung</a:t>
            </a:r>
            <a:endParaRPr lang="de-DE" altLang="en-US" sz="900" b="1" dirty="0">
              <a:solidFill>
                <a:schemeClr val="bg1"/>
              </a:solidFill>
            </a:endParaRPr>
          </a:p>
        </p:txBody>
      </p:sp>
      <p:sp>
        <p:nvSpPr>
          <p:cNvPr id="35" name="Chevron 53">
            <a:extLst>
              <a:ext uri="{FF2B5EF4-FFF2-40B4-BE49-F238E27FC236}">
                <a16:creationId xmlns:a16="http://schemas.microsoft.com/office/drawing/2014/main" xmlns="" id="{80F1E50C-63F7-4240-B898-06BA755CCE2D}"/>
              </a:ext>
            </a:extLst>
          </p:cNvPr>
          <p:cNvSpPr>
            <a:spLocks noChangeArrowheads="1"/>
          </p:cNvSpPr>
          <p:nvPr/>
        </p:nvSpPr>
        <p:spPr bwMode="auto">
          <a:xfrm>
            <a:off x="4524752" y="2184764"/>
            <a:ext cx="1085166" cy="282051"/>
          </a:xfrm>
          <a:prstGeom prst="chevron">
            <a:avLst>
              <a:gd name="adj" fmla="val 23817"/>
            </a:avLst>
          </a:prstGeom>
          <a:solidFill>
            <a:schemeClr val="accent1"/>
          </a:solidFill>
          <a:ln>
            <a:noFill/>
          </a:ln>
          <a:effectLst>
            <a:outerShdw blurRad="50800" dist="38100" dir="2700015" rotWithShape="0">
              <a:schemeClr val="tx1">
                <a:alpha val="40000"/>
              </a:schemeClr>
            </a:outerShdw>
          </a:effectLst>
          <a:extLst/>
        </p:spPr>
        <p:txBody>
          <a:bodyPr lIns="54007" tIns="54007" rIns="54007" bIns="54007" anchor="ctr"/>
          <a:lstStyle/>
          <a:p>
            <a:pPr algn="ctr">
              <a:lnSpc>
                <a:spcPct val="90000"/>
              </a:lnSpc>
            </a:pPr>
            <a:r>
              <a:rPr lang="de-DE" altLang="en-US" sz="900" b="1" dirty="0">
                <a:solidFill>
                  <a:schemeClr val="bg1"/>
                </a:solidFill>
              </a:rPr>
              <a:t>Düngung</a:t>
            </a:r>
          </a:p>
        </p:txBody>
      </p:sp>
      <p:sp>
        <p:nvSpPr>
          <p:cNvPr id="36" name="Chevron 53">
            <a:extLst>
              <a:ext uri="{FF2B5EF4-FFF2-40B4-BE49-F238E27FC236}">
                <a16:creationId xmlns:a16="http://schemas.microsoft.com/office/drawing/2014/main" xmlns="" id="{C9FC386F-F7E4-42E6-B6FC-C1EF6117FA7E}"/>
              </a:ext>
            </a:extLst>
          </p:cNvPr>
          <p:cNvSpPr>
            <a:spLocks noChangeArrowheads="1"/>
          </p:cNvSpPr>
          <p:nvPr/>
        </p:nvSpPr>
        <p:spPr bwMode="auto">
          <a:xfrm>
            <a:off x="6641118" y="2184764"/>
            <a:ext cx="1085166" cy="282051"/>
          </a:xfrm>
          <a:prstGeom prst="chevron">
            <a:avLst>
              <a:gd name="adj" fmla="val 23817"/>
            </a:avLst>
          </a:prstGeom>
          <a:solidFill>
            <a:schemeClr val="accent1"/>
          </a:solidFill>
          <a:ln>
            <a:noFill/>
          </a:ln>
          <a:effectLst>
            <a:outerShdw blurRad="50800" dist="38100" dir="2700015" rotWithShape="0">
              <a:schemeClr val="tx1">
                <a:alpha val="40000"/>
              </a:schemeClr>
            </a:outerShdw>
          </a:effectLst>
          <a:extLst/>
        </p:spPr>
        <p:txBody>
          <a:bodyPr lIns="54007" tIns="54007" rIns="54007" bIns="54007" anchor="ctr"/>
          <a:lstStyle/>
          <a:p>
            <a:pPr algn="ctr">
              <a:lnSpc>
                <a:spcPct val="90000"/>
              </a:lnSpc>
            </a:pPr>
            <a:r>
              <a:rPr lang="de-DE" altLang="en-US" sz="900" b="1" dirty="0">
                <a:solidFill>
                  <a:schemeClr val="bg1"/>
                </a:solidFill>
              </a:rPr>
              <a:t>Ernte</a:t>
            </a:r>
          </a:p>
        </p:txBody>
      </p:sp>
      <p:sp>
        <p:nvSpPr>
          <p:cNvPr id="37" name="Chevron 53">
            <a:extLst>
              <a:ext uri="{FF2B5EF4-FFF2-40B4-BE49-F238E27FC236}">
                <a16:creationId xmlns:a16="http://schemas.microsoft.com/office/drawing/2014/main" xmlns="" id="{52110531-57C2-4405-8171-1B80F0DD19D5}"/>
              </a:ext>
            </a:extLst>
          </p:cNvPr>
          <p:cNvSpPr>
            <a:spLocks noChangeArrowheads="1"/>
          </p:cNvSpPr>
          <p:nvPr/>
        </p:nvSpPr>
        <p:spPr bwMode="auto">
          <a:xfrm>
            <a:off x="3466568" y="2184764"/>
            <a:ext cx="1085166" cy="282051"/>
          </a:xfrm>
          <a:prstGeom prst="chevron">
            <a:avLst>
              <a:gd name="adj" fmla="val 23817"/>
            </a:avLst>
          </a:prstGeom>
          <a:solidFill>
            <a:schemeClr val="accent1"/>
          </a:solidFill>
          <a:ln>
            <a:noFill/>
          </a:ln>
          <a:effectLst>
            <a:outerShdw blurRad="50800" dist="38100" dir="2700015" rotWithShape="0">
              <a:schemeClr val="tx1">
                <a:alpha val="40000"/>
              </a:schemeClr>
            </a:outerShdw>
          </a:effectLst>
          <a:extLst/>
        </p:spPr>
        <p:txBody>
          <a:bodyPr lIns="54007" tIns="54007" rIns="54007" bIns="54007" anchor="ctr"/>
          <a:lstStyle/>
          <a:p>
            <a:pPr algn="ctr">
              <a:lnSpc>
                <a:spcPct val="90000"/>
              </a:lnSpc>
            </a:pPr>
            <a:r>
              <a:rPr lang="de-DE" altLang="en-US" sz="900" b="1" dirty="0">
                <a:solidFill>
                  <a:schemeClr val="bg1"/>
                </a:solidFill>
              </a:rPr>
              <a:t>Aussaat</a:t>
            </a:r>
          </a:p>
        </p:txBody>
      </p:sp>
      <p:sp>
        <p:nvSpPr>
          <p:cNvPr id="38" name="Chevron 53">
            <a:extLst>
              <a:ext uri="{FF2B5EF4-FFF2-40B4-BE49-F238E27FC236}">
                <a16:creationId xmlns:a16="http://schemas.microsoft.com/office/drawing/2014/main" xmlns="" id="{47ED53FD-1D77-4F8A-9B05-4CEC993BF357}"/>
              </a:ext>
            </a:extLst>
          </p:cNvPr>
          <p:cNvSpPr>
            <a:spLocks noChangeArrowheads="1"/>
          </p:cNvSpPr>
          <p:nvPr/>
        </p:nvSpPr>
        <p:spPr bwMode="auto">
          <a:xfrm>
            <a:off x="7699301" y="2184315"/>
            <a:ext cx="1085166" cy="282051"/>
          </a:xfrm>
          <a:prstGeom prst="chevron">
            <a:avLst>
              <a:gd name="adj" fmla="val 23817"/>
            </a:avLst>
          </a:prstGeom>
          <a:solidFill>
            <a:schemeClr val="accent1"/>
          </a:solidFill>
          <a:ln>
            <a:noFill/>
          </a:ln>
          <a:effectLst>
            <a:outerShdw blurRad="50800" dist="38100" dir="2700015" rotWithShape="0">
              <a:schemeClr val="tx1">
                <a:alpha val="40000"/>
              </a:schemeClr>
            </a:outerShdw>
          </a:effectLst>
          <a:extLst/>
        </p:spPr>
        <p:txBody>
          <a:bodyPr lIns="54007" tIns="54007" rIns="54007" bIns="54007" anchor="ctr"/>
          <a:lstStyle/>
          <a:p>
            <a:pPr algn="ctr">
              <a:lnSpc>
                <a:spcPct val="90000"/>
              </a:lnSpc>
            </a:pPr>
            <a:r>
              <a:rPr lang="de-DE" altLang="en-US" sz="900" b="1" dirty="0">
                <a:solidFill>
                  <a:schemeClr val="bg1"/>
                </a:solidFill>
              </a:rPr>
              <a:t>Verkauf</a:t>
            </a:r>
          </a:p>
        </p:txBody>
      </p:sp>
      <p:sp>
        <p:nvSpPr>
          <p:cNvPr id="39" name="Chevron 53">
            <a:extLst>
              <a:ext uri="{FF2B5EF4-FFF2-40B4-BE49-F238E27FC236}">
                <a16:creationId xmlns:a16="http://schemas.microsoft.com/office/drawing/2014/main" xmlns="" id="{7BC61346-BF5F-44D4-B479-6B7EB80758A5}"/>
              </a:ext>
            </a:extLst>
          </p:cNvPr>
          <p:cNvSpPr>
            <a:spLocks noChangeArrowheads="1"/>
          </p:cNvSpPr>
          <p:nvPr/>
        </p:nvSpPr>
        <p:spPr bwMode="auto">
          <a:xfrm>
            <a:off x="5582935" y="2184764"/>
            <a:ext cx="1085166" cy="282051"/>
          </a:xfrm>
          <a:prstGeom prst="chevron">
            <a:avLst>
              <a:gd name="adj" fmla="val 23817"/>
            </a:avLst>
          </a:prstGeom>
          <a:solidFill>
            <a:schemeClr val="accent1"/>
          </a:solidFill>
          <a:ln>
            <a:noFill/>
          </a:ln>
          <a:effectLst>
            <a:outerShdw blurRad="50800" dist="38100" dir="2700015" rotWithShape="0">
              <a:schemeClr val="tx1">
                <a:alpha val="40000"/>
              </a:schemeClr>
            </a:outerShdw>
          </a:effectLst>
          <a:extLst/>
        </p:spPr>
        <p:txBody>
          <a:bodyPr lIns="54007" tIns="54007" rIns="54007" bIns="54007" anchor="ctr"/>
          <a:lstStyle/>
          <a:p>
            <a:pPr algn="ctr">
              <a:lnSpc>
                <a:spcPct val="90000"/>
              </a:lnSpc>
            </a:pPr>
            <a:r>
              <a:rPr lang="de-DE" altLang="en-US" sz="900" b="1" dirty="0" smtClean="0">
                <a:solidFill>
                  <a:schemeClr val="bg1"/>
                </a:solidFill>
              </a:rPr>
              <a:t>Pflanzenschutz</a:t>
            </a:r>
            <a:endParaRPr lang="de-DE" altLang="en-US" sz="900" b="1" dirty="0">
              <a:solidFill>
                <a:schemeClr val="bg1"/>
              </a:solidFill>
            </a:endParaRPr>
          </a:p>
        </p:txBody>
      </p:sp>
      <p:sp>
        <p:nvSpPr>
          <p:cNvPr id="40" name="Rectangle: Rounded Corners 111">
            <a:extLst>
              <a:ext uri="{FF2B5EF4-FFF2-40B4-BE49-F238E27FC236}">
                <a16:creationId xmlns:a16="http://schemas.microsoft.com/office/drawing/2014/main" xmlns="" id="{E884E142-C313-4DD9-9476-4F3AEDE66C4F}"/>
              </a:ext>
            </a:extLst>
          </p:cNvPr>
          <p:cNvSpPr/>
          <p:nvPr/>
        </p:nvSpPr>
        <p:spPr>
          <a:xfrm>
            <a:off x="2407099" y="2572363"/>
            <a:ext cx="5188452" cy="218479"/>
          </a:xfrm>
          <a:prstGeom prst="roundRect">
            <a:avLst/>
          </a:prstGeom>
          <a:solidFill>
            <a:schemeClr val="accent4">
              <a:lumMod val="20000"/>
              <a:lumOff val="80000"/>
            </a:schemeClr>
          </a:solidFill>
          <a:ln w="12700" cap="flat" cmpd="sng" algn="ctr">
            <a:solidFill>
              <a:schemeClr val="accent4"/>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buClr>
                <a:schemeClr val="bg1"/>
              </a:buClr>
            </a:pPr>
            <a:r>
              <a:rPr lang="de-DE" sz="1050" b="1" dirty="0">
                <a:solidFill>
                  <a:schemeClr val="accent1"/>
                </a:solidFill>
              </a:rPr>
              <a:t>Betrieb &amp; Landmaschinen</a:t>
            </a:r>
          </a:p>
        </p:txBody>
      </p:sp>
      <p:sp>
        <p:nvSpPr>
          <p:cNvPr id="41" name="Rectangle 117">
            <a:extLst>
              <a:ext uri="{FF2B5EF4-FFF2-40B4-BE49-F238E27FC236}">
                <a16:creationId xmlns:a16="http://schemas.microsoft.com/office/drawing/2014/main" xmlns="" id="{25EB0F73-B86E-426E-822B-DCAC7374A478}"/>
              </a:ext>
            </a:extLst>
          </p:cNvPr>
          <p:cNvSpPr/>
          <p:nvPr/>
        </p:nvSpPr>
        <p:spPr>
          <a:xfrm>
            <a:off x="3821094" y="3403380"/>
            <a:ext cx="1152989" cy="334505"/>
          </a:xfrm>
          <a:prstGeom prst="rect">
            <a:avLst/>
          </a:prstGeom>
          <a:solidFill>
            <a:schemeClr val="accent4"/>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27000" rIns="27000" bIns="54007" rtlCol="0" anchor="ctr"/>
          <a:lstStyle/>
          <a:p>
            <a:pPr algn="ctr">
              <a:lnSpc>
                <a:spcPct val="90000"/>
              </a:lnSpc>
              <a:buClr>
                <a:schemeClr val="bg1"/>
              </a:buClr>
            </a:pPr>
            <a:r>
              <a:rPr lang="de-DE" sz="900" b="1" dirty="0">
                <a:solidFill>
                  <a:schemeClr val="bg1"/>
                </a:solidFill>
              </a:rPr>
              <a:t>Agronomie</a:t>
            </a:r>
          </a:p>
        </p:txBody>
      </p:sp>
      <p:sp>
        <p:nvSpPr>
          <p:cNvPr id="42" name="Freeform 885">
            <a:extLst>
              <a:ext uri="{FF2B5EF4-FFF2-40B4-BE49-F238E27FC236}">
                <a16:creationId xmlns:a16="http://schemas.microsoft.com/office/drawing/2014/main" xmlns="" id="{421331EC-0666-4D87-9FAF-49365166DCA4}"/>
              </a:ext>
            </a:extLst>
          </p:cNvPr>
          <p:cNvSpPr>
            <a:spLocks noEditPoints="1"/>
          </p:cNvSpPr>
          <p:nvPr/>
        </p:nvSpPr>
        <p:spPr bwMode="auto">
          <a:xfrm>
            <a:off x="7349246" y="2616353"/>
            <a:ext cx="199637" cy="145322"/>
          </a:xfrm>
          <a:custGeom>
            <a:avLst/>
            <a:gdLst>
              <a:gd name="T0" fmla="*/ 227 w 231"/>
              <a:gd name="T1" fmla="*/ 117 h 196"/>
              <a:gd name="T2" fmla="*/ 218 w 231"/>
              <a:gd name="T3" fmla="*/ 103 h 196"/>
              <a:gd name="T4" fmla="*/ 218 w 231"/>
              <a:gd name="T5" fmla="*/ 80 h 196"/>
              <a:gd name="T6" fmla="*/ 212 w 231"/>
              <a:gd name="T7" fmla="*/ 19 h 196"/>
              <a:gd name="T8" fmla="*/ 218 w 231"/>
              <a:gd name="T9" fmla="*/ 0 h 196"/>
              <a:gd name="T10" fmla="*/ 104 w 231"/>
              <a:gd name="T11" fmla="*/ 19 h 196"/>
              <a:gd name="T12" fmla="*/ 101 w 231"/>
              <a:gd name="T13" fmla="*/ 69 h 196"/>
              <a:gd name="T14" fmla="*/ 75 w 231"/>
              <a:gd name="T15" fmla="*/ 40 h 196"/>
              <a:gd name="T16" fmla="*/ 70 w 231"/>
              <a:gd name="T17" fmla="*/ 21 h 196"/>
              <a:gd name="T18" fmla="*/ 67 w 231"/>
              <a:gd name="T19" fmla="*/ 10 h 196"/>
              <a:gd name="T20" fmla="*/ 56 w 231"/>
              <a:gd name="T21" fmla="*/ 4 h 196"/>
              <a:gd name="T22" fmla="*/ 55 w 231"/>
              <a:gd name="T23" fmla="*/ 4 h 196"/>
              <a:gd name="T24" fmla="*/ 42 w 231"/>
              <a:gd name="T25" fmla="*/ 17 h 196"/>
              <a:gd name="T26" fmla="*/ 56 w 231"/>
              <a:gd name="T27" fmla="*/ 18 h 196"/>
              <a:gd name="T28" fmla="*/ 57 w 231"/>
              <a:gd name="T29" fmla="*/ 21 h 196"/>
              <a:gd name="T30" fmla="*/ 57 w 231"/>
              <a:gd name="T31" fmla="*/ 40 h 196"/>
              <a:gd name="T32" fmla="*/ 52 w 231"/>
              <a:gd name="T33" fmla="*/ 69 h 196"/>
              <a:gd name="T34" fmla="*/ 0 w 231"/>
              <a:gd name="T35" fmla="*/ 120 h 196"/>
              <a:gd name="T36" fmla="*/ 19 w 231"/>
              <a:gd name="T37" fmla="*/ 143 h 196"/>
              <a:gd name="T38" fmla="*/ 28 w 231"/>
              <a:gd name="T39" fmla="*/ 182 h 196"/>
              <a:gd name="T40" fmla="*/ 81 w 231"/>
              <a:gd name="T41" fmla="*/ 182 h 196"/>
              <a:gd name="T42" fmla="*/ 91 w 231"/>
              <a:gd name="T43" fmla="*/ 145 h 196"/>
              <a:gd name="T44" fmla="*/ 119 w 231"/>
              <a:gd name="T45" fmla="*/ 145 h 196"/>
              <a:gd name="T46" fmla="*/ 120 w 231"/>
              <a:gd name="T47" fmla="*/ 160 h 196"/>
              <a:gd name="T48" fmla="*/ 130 w 231"/>
              <a:gd name="T49" fmla="*/ 172 h 196"/>
              <a:gd name="T50" fmla="*/ 139 w 231"/>
              <a:gd name="T51" fmla="*/ 181 h 196"/>
              <a:gd name="T52" fmla="*/ 152 w 231"/>
              <a:gd name="T53" fmla="*/ 192 h 196"/>
              <a:gd name="T54" fmla="*/ 165 w 231"/>
              <a:gd name="T55" fmla="*/ 193 h 196"/>
              <a:gd name="T56" fmla="*/ 181 w 231"/>
              <a:gd name="T57" fmla="*/ 196 h 196"/>
              <a:gd name="T58" fmla="*/ 194 w 231"/>
              <a:gd name="T59" fmla="*/ 190 h 196"/>
              <a:gd name="T60" fmla="*/ 209 w 231"/>
              <a:gd name="T61" fmla="*/ 184 h 196"/>
              <a:gd name="T62" fmla="*/ 212 w 231"/>
              <a:gd name="T63" fmla="*/ 177 h 196"/>
              <a:gd name="T64" fmla="*/ 219 w 231"/>
              <a:gd name="T65" fmla="*/ 174 h 196"/>
              <a:gd name="T66" fmla="*/ 224 w 231"/>
              <a:gd name="T67" fmla="*/ 159 h 196"/>
              <a:gd name="T68" fmla="*/ 231 w 231"/>
              <a:gd name="T69" fmla="*/ 147 h 196"/>
              <a:gd name="T70" fmla="*/ 228 w 231"/>
              <a:gd name="T71" fmla="*/ 130 h 196"/>
              <a:gd name="T72" fmla="*/ 33 w 231"/>
              <a:gd name="T73" fmla="*/ 83 h 196"/>
              <a:gd name="T74" fmla="*/ 60 w 231"/>
              <a:gd name="T75" fmla="*/ 88 h 196"/>
              <a:gd name="T76" fmla="*/ 33 w 231"/>
              <a:gd name="T77" fmla="*/ 83 h 196"/>
              <a:gd name="T78" fmla="*/ 60 w 231"/>
              <a:gd name="T79" fmla="*/ 92 h 196"/>
              <a:gd name="T80" fmla="*/ 33 w 231"/>
              <a:gd name="T81" fmla="*/ 97 h 196"/>
              <a:gd name="T82" fmla="*/ 33 w 231"/>
              <a:gd name="T83" fmla="*/ 101 h 196"/>
              <a:gd name="T84" fmla="*/ 60 w 231"/>
              <a:gd name="T85" fmla="*/ 106 h 196"/>
              <a:gd name="T86" fmla="*/ 33 w 231"/>
              <a:gd name="T87" fmla="*/ 101 h 196"/>
              <a:gd name="T88" fmla="*/ 55 w 231"/>
              <a:gd name="T89" fmla="*/ 171 h 196"/>
              <a:gd name="T90" fmla="*/ 39 w 231"/>
              <a:gd name="T91" fmla="*/ 155 h 196"/>
              <a:gd name="T92" fmla="*/ 55 w 231"/>
              <a:gd name="T93" fmla="*/ 140 h 196"/>
              <a:gd name="T94" fmla="*/ 70 w 231"/>
              <a:gd name="T95" fmla="*/ 155 h 196"/>
              <a:gd name="T96" fmla="*/ 125 w 231"/>
              <a:gd name="T97" fmla="*/ 79 h 196"/>
              <a:gd name="T98" fmla="*/ 191 w 231"/>
              <a:gd name="T99" fmla="*/ 31 h 196"/>
              <a:gd name="T100" fmla="*/ 125 w 231"/>
              <a:gd name="T101" fmla="*/ 79 h 196"/>
              <a:gd name="T102" fmla="*/ 173 w 231"/>
              <a:gd name="T103" fmla="*/ 171 h 196"/>
              <a:gd name="T104" fmla="*/ 141 w 231"/>
              <a:gd name="T105" fmla="*/ 138 h 196"/>
              <a:gd name="T106" fmla="*/ 173 w 231"/>
              <a:gd name="T107" fmla="*/ 105 h 196"/>
              <a:gd name="T108" fmla="*/ 206 w 231"/>
              <a:gd name="T109" fmla="*/ 13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1" h="196">
                <a:moveTo>
                  <a:pt x="225" y="118"/>
                </a:moveTo>
                <a:cubicBezTo>
                  <a:pt x="227" y="117"/>
                  <a:pt x="227" y="117"/>
                  <a:pt x="227" y="117"/>
                </a:cubicBezTo>
                <a:cubicBezTo>
                  <a:pt x="219" y="103"/>
                  <a:pt x="219" y="103"/>
                  <a:pt x="219" y="103"/>
                </a:cubicBezTo>
                <a:cubicBezTo>
                  <a:pt x="218" y="103"/>
                  <a:pt x="218" y="103"/>
                  <a:pt x="218" y="103"/>
                </a:cubicBezTo>
                <a:cubicBezTo>
                  <a:pt x="218" y="81"/>
                  <a:pt x="218" y="81"/>
                  <a:pt x="218" y="81"/>
                </a:cubicBezTo>
                <a:cubicBezTo>
                  <a:pt x="218" y="80"/>
                  <a:pt x="218" y="80"/>
                  <a:pt x="218" y="80"/>
                </a:cubicBezTo>
                <a:cubicBezTo>
                  <a:pt x="218" y="80"/>
                  <a:pt x="218" y="80"/>
                  <a:pt x="218" y="80"/>
                </a:cubicBezTo>
                <a:cubicBezTo>
                  <a:pt x="212" y="19"/>
                  <a:pt x="212" y="19"/>
                  <a:pt x="212" y="19"/>
                </a:cubicBezTo>
                <a:cubicBezTo>
                  <a:pt x="218" y="19"/>
                  <a:pt x="218" y="19"/>
                  <a:pt x="218" y="19"/>
                </a:cubicBezTo>
                <a:cubicBezTo>
                  <a:pt x="218" y="0"/>
                  <a:pt x="218" y="0"/>
                  <a:pt x="218" y="0"/>
                </a:cubicBezTo>
                <a:cubicBezTo>
                  <a:pt x="104" y="0"/>
                  <a:pt x="104" y="0"/>
                  <a:pt x="104" y="0"/>
                </a:cubicBezTo>
                <a:cubicBezTo>
                  <a:pt x="104" y="19"/>
                  <a:pt x="104" y="19"/>
                  <a:pt x="104" y="19"/>
                </a:cubicBezTo>
                <a:cubicBezTo>
                  <a:pt x="111" y="19"/>
                  <a:pt x="111" y="19"/>
                  <a:pt x="111" y="19"/>
                </a:cubicBezTo>
                <a:cubicBezTo>
                  <a:pt x="101" y="69"/>
                  <a:pt x="101" y="69"/>
                  <a:pt x="101" y="69"/>
                </a:cubicBezTo>
                <a:cubicBezTo>
                  <a:pt x="75" y="69"/>
                  <a:pt x="75" y="69"/>
                  <a:pt x="75" y="69"/>
                </a:cubicBezTo>
                <a:cubicBezTo>
                  <a:pt x="75" y="40"/>
                  <a:pt x="75" y="40"/>
                  <a:pt x="75" y="40"/>
                </a:cubicBezTo>
                <a:cubicBezTo>
                  <a:pt x="70" y="40"/>
                  <a:pt x="70" y="40"/>
                  <a:pt x="70" y="40"/>
                </a:cubicBezTo>
                <a:cubicBezTo>
                  <a:pt x="70" y="21"/>
                  <a:pt x="70" y="21"/>
                  <a:pt x="70" y="21"/>
                </a:cubicBezTo>
                <a:cubicBezTo>
                  <a:pt x="70" y="21"/>
                  <a:pt x="70" y="21"/>
                  <a:pt x="70" y="21"/>
                </a:cubicBezTo>
                <a:cubicBezTo>
                  <a:pt x="70" y="17"/>
                  <a:pt x="69" y="13"/>
                  <a:pt x="67" y="10"/>
                </a:cubicBezTo>
                <a:cubicBezTo>
                  <a:pt x="67" y="10"/>
                  <a:pt x="67" y="10"/>
                  <a:pt x="67" y="10"/>
                </a:cubicBezTo>
                <a:cubicBezTo>
                  <a:pt x="64" y="7"/>
                  <a:pt x="61" y="5"/>
                  <a:pt x="56" y="4"/>
                </a:cubicBezTo>
                <a:cubicBezTo>
                  <a:pt x="55" y="4"/>
                  <a:pt x="55" y="4"/>
                  <a:pt x="55" y="4"/>
                </a:cubicBezTo>
                <a:cubicBezTo>
                  <a:pt x="55" y="4"/>
                  <a:pt x="55" y="4"/>
                  <a:pt x="55" y="4"/>
                </a:cubicBezTo>
                <a:cubicBezTo>
                  <a:pt x="42" y="4"/>
                  <a:pt x="42" y="4"/>
                  <a:pt x="42" y="4"/>
                </a:cubicBezTo>
                <a:cubicBezTo>
                  <a:pt x="42" y="17"/>
                  <a:pt x="42" y="17"/>
                  <a:pt x="42" y="17"/>
                </a:cubicBezTo>
                <a:cubicBezTo>
                  <a:pt x="55" y="17"/>
                  <a:pt x="55" y="17"/>
                  <a:pt x="55" y="17"/>
                </a:cubicBezTo>
                <a:cubicBezTo>
                  <a:pt x="56" y="17"/>
                  <a:pt x="56" y="18"/>
                  <a:pt x="56" y="18"/>
                </a:cubicBezTo>
                <a:cubicBezTo>
                  <a:pt x="56" y="18"/>
                  <a:pt x="56" y="18"/>
                  <a:pt x="56" y="18"/>
                </a:cubicBezTo>
                <a:cubicBezTo>
                  <a:pt x="57" y="18"/>
                  <a:pt x="57" y="20"/>
                  <a:pt x="57" y="21"/>
                </a:cubicBezTo>
                <a:cubicBezTo>
                  <a:pt x="57" y="21"/>
                  <a:pt x="57" y="21"/>
                  <a:pt x="57" y="21"/>
                </a:cubicBezTo>
                <a:cubicBezTo>
                  <a:pt x="57" y="40"/>
                  <a:pt x="57" y="40"/>
                  <a:pt x="57" y="40"/>
                </a:cubicBezTo>
                <a:cubicBezTo>
                  <a:pt x="52" y="40"/>
                  <a:pt x="52" y="40"/>
                  <a:pt x="52" y="40"/>
                </a:cubicBezTo>
                <a:cubicBezTo>
                  <a:pt x="52" y="69"/>
                  <a:pt x="52" y="69"/>
                  <a:pt x="52" y="69"/>
                </a:cubicBezTo>
                <a:cubicBezTo>
                  <a:pt x="13" y="69"/>
                  <a:pt x="13" y="69"/>
                  <a:pt x="13" y="69"/>
                </a:cubicBezTo>
                <a:cubicBezTo>
                  <a:pt x="0" y="120"/>
                  <a:pt x="0" y="120"/>
                  <a:pt x="0" y="120"/>
                </a:cubicBezTo>
                <a:cubicBezTo>
                  <a:pt x="9" y="143"/>
                  <a:pt x="9" y="143"/>
                  <a:pt x="9" y="143"/>
                </a:cubicBezTo>
                <a:cubicBezTo>
                  <a:pt x="19" y="143"/>
                  <a:pt x="19" y="143"/>
                  <a:pt x="19" y="143"/>
                </a:cubicBezTo>
                <a:cubicBezTo>
                  <a:pt x="17" y="147"/>
                  <a:pt x="17" y="151"/>
                  <a:pt x="17" y="155"/>
                </a:cubicBezTo>
                <a:cubicBezTo>
                  <a:pt x="17" y="166"/>
                  <a:pt x="21" y="175"/>
                  <a:pt x="28" y="182"/>
                </a:cubicBezTo>
                <a:cubicBezTo>
                  <a:pt x="35" y="189"/>
                  <a:pt x="44" y="193"/>
                  <a:pt x="55" y="193"/>
                </a:cubicBezTo>
                <a:cubicBezTo>
                  <a:pt x="65" y="193"/>
                  <a:pt x="74" y="189"/>
                  <a:pt x="81" y="182"/>
                </a:cubicBezTo>
                <a:cubicBezTo>
                  <a:pt x="88" y="175"/>
                  <a:pt x="92" y="166"/>
                  <a:pt x="92" y="155"/>
                </a:cubicBezTo>
                <a:cubicBezTo>
                  <a:pt x="92" y="152"/>
                  <a:pt x="92" y="149"/>
                  <a:pt x="91" y="145"/>
                </a:cubicBezTo>
                <a:cubicBezTo>
                  <a:pt x="106" y="145"/>
                  <a:pt x="106" y="145"/>
                  <a:pt x="106" y="145"/>
                </a:cubicBezTo>
                <a:cubicBezTo>
                  <a:pt x="119" y="145"/>
                  <a:pt x="119" y="145"/>
                  <a:pt x="119" y="145"/>
                </a:cubicBezTo>
                <a:cubicBezTo>
                  <a:pt x="120" y="150"/>
                  <a:pt x="121" y="154"/>
                  <a:pt x="122" y="159"/>
                </a:cubicBezTo>
                <a:cubicBezTo>
                  <a:pt x="120" y="160"/>
                  <a:pt x="120" y="160"/>
                  <a:pt x="120" y="160"/>
                </a:cubicBezTo>
                <a:cubicBezTo>
                  <a:pt x="128" y="174"/>
                  <a:pt x="128" y="174"/>
                  <a:pt x="128" y="174"/>
                </a:cubicBezTo>
                <a:cubicBezTo>
                  <a:pt x="130" y="172"/>
                  <a:pt x="130" y="172"/>
                  <a:pt x="130" y="172"/>
                </a:cubicBezTo>
                <a:cubicBezTo>
                  <a:pt x="132" y="174"/>
                  <a:pt x="133" y="176"/>
                  <a:pt x="135" y="177"/>
                </a:cubicBezTo>
                <a:cubicBezTo>
                  <a:pt x="136" y="179"/>
                  <a:pt x="138" y="180"/>
                  <a:pt x="139" y="181"/>
                </a:cubicBezTo>
                <a:cubicBezTo>
                  <a:pt x="138" y="184"/>
                  <a:pt x="138" y="184"/>
                  <a:pt x="138" y="184"/>
                </a:cubicBezTo>
                <a:cubicBezTo>
                  <a:pt x="152" y="192"/>
                  <a:pt x="152" y="192"/>
                  <a:pt x="152" y="192"/>
                </a:cubicBezTo>
                <a:cubicBezTo>
                  <a:pt x="153" y="189"/>
                  <a:pt x="153" y="189"/>
                  <a:pt x="153" y="189"/>
                </a:cubicBezTo>
                <a:cubicBezTo>
                  <a:pt x="157" y="191"/>
                  <a:pt x="161" y="192"/>
                  <a:pt x="165" y="193"/>
                </a:cubicBezTo>
                <a:cubicBezTo>
                  <a:pt x="165" y="196"/>
                  <a:pt x="165" y="196"/>
                  <a:pt x="165" y="196"/>
                </a:cubicBezTo>
                <a:cubicBezTo>
                  <a:pt x="181" y="196"/>
                  <a:pt x="181" y="196"/>
                  <a:pt x="181" y="196"/>
                </a:cubicBezTo>
                <a:cubicBezTo>
                  <a:pt x="181" y="193"/>
                  <a:pt x="181" y="193"/>
                  <a:pt x="181" y="193"/>
                </a:cubicBezTo>
                <a:cubicBezTo>
                  <a:pt x="186" y="192"/>
                  <a:pt x="190" y="191"/>
                  <a:pt x="194" y="190"/>
                </a:cubicBezTo>
                <a:cubicBezTo>
                  <a:pt x="195" y="192"/>
                  <a:pt x="195" y="192"/>
                  <a:pt x="195" y="192"/>
                </a:cubicBezTo>
                <a:cubicBezTo>
                  <a:pt x="209" y="184"/>
                  <a:pt x="209" y="184"/>
                  <a:pt x="209" y="184"/>
                </a:cubicBezTo>
                <a:cubicBezTo>
                  <a:pt x="208" y="181"/>
                  <a:pt x="208" y="181"/>
                  <a:pt x="208" y="181"/>
                </a:cubicBezTo>
                <a:cubicBezTo>
                  <a:pt x="209" y="180"/>
                  <a:pt x="211" y="179"/>
                  <a:pt x="212" y="177"/>
                </a:cubicBezTo>
                <a:cubicBezTo>
                  <a:pt x="214" y="176"/>
                  <a:pt x="215" y="174"/>
                  <a:pt x="216" y="173"/>
                </a:cubicBezTo>
                <a:cubicBezTo>
                  <a:pt x="219" y="174"/>
                  <a:pt x="219" y="174"/>
                  <a:pt x="219" y="174"/>
                </a:cubicBezTo>
                <a:cubicBezTo>
                  <a:pt x="227" y="160"/>
                  <a:pt x="227" y="160"/>
                  <a:pt x="227" y="160"/>
                </a:cubicBezTo>
                <a:cubicBezTo>
                  <a:pt x="224" y="159"/>
                  <a:pt x="224" y="159"/>
                  <a:pt x="224" y="159"/>
                </a:cubicBezTo>
                <a:cubicBezTo>
                  <a:pt x="226" y="155"/>
                  <a:pt x="227" y="151"/>
                  <a:pt x="228" y="147"/>
                </a:cubicBezTo>
                <a:cubicBezTo>
                  <a:pt x="231" y="147"/>
                  <a:pt x="231" y="147"/>
                  <a:pt x="231" y="147"/>
                </a:cubicBezTo>
                <a:cubicBezTo>
                  <a:pt x="231" y="130"/>
                  <a:pt x="231" y="130"/>
                  <a:pt x="231" y="130"/>
                </a:cubicBezTo>
                <a:cubicBezTo>
                  <a:pt x="228" y="130"/>
                  <a:pt x="228" y="130"/>
                  <a:pt x="228" y="130"/>
                </a:cubicBezTo>
                <a:cubicBezTo>
                  <a:pt x="227" y="126"/>
                  <a:pt x="226" y="122"/>
                  <a:pt x="225" y="118"/>
                </a:cubicBezTo>
                <a:close/>
                <a:moveTo>
                  <a:pt x="33" y="83"/>
                </a:moveTo>
                <a:cubicBezTo>
                  <a:pt x="60" y="83"/>
                  <a:pt x="60" y="83"/>
                  <a:pt x="60" y="83"/>
                </a:cubicBezTo>
                <a:cubicBezTo>
                  <a:pt x="60" y="88"/>
                  <a:pt x="60" y="88"/>
                  <a:pt x="60" y="88"/>
                </a:cubicBezTo>
                <a:cubicBezTo>
                  <a:pt x="33" y="88"/>
                  <a:pt x="33" y="88"/>
                  <a:pt x="33" y="88"/>
                </a:cubicBezTo>
                <a:lnTo>
                  <a:pt x="33" y="83"/>
                </a:lnTo>
                <a:close/>
                <a:moveTo>
                  <a:pt x="33" y="92"/>
                </a:moveTo>
                <a:cubicBezTo>
                  <a:pt x="60" y="92"/>
                  <a:pt x="60" y="92"/>
                  <a:pt x="60" y="92"/>
                </a:cubicBezTo>
                <a:cubicBezTo>
                  <a:pt x="60" y="97"/>
                  <a:pt x="60" y="97"/>
                  <a:pt x="60" y="97"/>
                </a:cubicBezTo>
                <a:cubicBezTo>
                  <a:pt x="33" y="97"/>
                  <a:pt x="33" y="97"/>
                  <a:pt x="33" y="97"/>
                </a:cubicBezTo>
                <a:lnTo>
                  <a:pt x="33" y="92"/>
                </a:lnTo>
                <a:close/>
                <a:moveTo>
                  <a:pt x="33" y="101"/>
                </a:moveTo>
                <a:cubicBezTo>
                  <a:pt x="60" y="101"/>
                  <a:pt x="60" y="101"/>
                  <a:pt x="60" y="101"/>
                </a:cubicBezTo>
                <a:cubicBezTo>
                  <a:pt x="60" y="106"/>
                  <a:pt x="60" y="106"/>
                  <a:pt x="60" y="106"/>
                </a:cubicBezTo>
                <a:cubicBezTo>
                  <a:pt x="33" y="106"/>
                  <a:pt x="33" y="106"/>
                  <a:pt x="33" y="106"/>
                </a:cubicBezTo>
                <a:lnTo>
                  <a:pt x="33" y="101"/>
                </a:lnTo>
                <a:close/>
                <a:moveTo>
                  <a:pt x="66" y="167"/>
                </a:moveTo>
                <a:cubicBezTo>
                  <a:pt x="63" y="170"/>
                  <a:pt x="59" y="171"/>
                  <a:pt x="55" y="171"/>
                </a:cubicBezTo>
                <a:cubicBezTo>
                  <a:pt x="50" y="171"/>
                  <a:pt x="46" y="170"/>
                  <a:pt x="43" y="167"/>
                </a:cubicBezTo>
                <a:cubicBezTo>
                  <a:pt x="40" y="164"/>
                  <a:pt x="39" y="160"/>
                  <a:pt x="39" y="155"/>
                </a:cubicBezTo>
                <a:cubicBezTo>
                  <a:pt x="39" y="151"/>
                  <a:pt x="40" y="147"/>
                  <a:pt x="43" y="144"/>
                </a:cubicBezTo>
                <a:cubicBezTo>
                  <a:pt x="46" y="141"/>
                  <a:pt x="50" y="140"/>
                  <a:pt x="55" y="140"/>
                </a:cubicBezTo>
                <a:cubicBezTo>
                  <a:pt x="59" y="140"/>
                  <a:pt x="63" y="141"/>
                  <a:pt x="66" y="144"/>
                </a:cubicBezTo>
                <a:cubicBezTo>
                  <a:pt x="69" y="147"/>
                  <a:pt x="70" y="151"/>
                  <a:pt x="70" y="155"/>
                </a:cubicBezTo>
                <a:cubicBezTo>
                  <a:pt x="70" y="160"/>
                  <a:pt x="69" y="164"/>
                  <a:pt x="66" y="167"/>
                </a:cubicBezTo>
                <a:close/>
                <a:moveTo>
                  <a:pt x="125" y="79"/>
                </a:moveTo>
                <a:cubicBezTo>
                  <a:pt x="131" y="31"/>
                  <a:pt x="131" y="31"/>
                  <a:pt x="131" y="31"/>
                </a:cubicBezTo>
                <a:cubicBezTo>
                  <a:pt x="191" y="31"/>
                  <a:pt x="191" y="31"/>
                  <a:pt x="191" y="31"/>
                </a:cubicBezTo>
                <a:cubicBezTo>
                  <a:pt x="196" y="79"/>
                  <a:pt x="196" y="79"/>
                  <a:pt x="196" y="79"/>
                </a:cubicBezTo>
                <a:lnTo>
                  <a:pt x="125" y="79"/>
                </a:lnTo>
                <a:close/>
                <a:moveTo>
                  <a:pt x="197" y="162"/>
                </a:moveTo>
                <a:cubicBezTo>
                  <a:pt x="191" y="168"/>
                  <a:pt x="183" y="171"/>
                  <a:pt x="173" y="171"/>
                </a:cubicBezTo>
                <a:cubicBezTo>
                  <a:pt x="164" y="171"/>
                  <a:pt x="156" y="168"/>
                  <a:pt x="150" y="162"/>
                </a:cubicBezTo>
                <a:cubicBezTo>
                  <a:pt x="144" y="156"/>
                  <a:pt x="141" y="148"/>
                  <a:pt x="141" y="138"/>
                </a:cubicBezTo>
                <a:cubicBezTo>
                  <a:pt x="141" y="129"/>
                  <a:pt x="144" y="121"/>
                  <a:pt x="150" y="115"/>
                </a:cubicBezTo>
                <a:cubicBezTo>
                  <a:pt x="156" y="109"/>
                  <a:pt x="164" y="105"/>
                  <a:pt x="173" y="105"/>
                </a:cubicBezTo>
                <a:cubicBezTo>
                  <a:pt x="183" y="105"/>
                  <a:pt x="191" y="109"/>
                  <a:pt x="197" y="115"/>
                </a:cubicBezTo>
                <a:cubicBezTo>
                  <a:pt x="203" y="121"/>
                  <a:pt x="206" y="129"/>
                  <a:pt x="206" y="138"/>
                </a:cubicBezTo>
                <a:cubicBezTo>
                  <a:pt x="206" y="148"/>
                  <a:pt x="203" y="156"/>
                  <a:pt x="197" y="162"/>
                </a:cubicBezTo>
                <a:close/>
              </a:path>
            </a:pathLst>
          </a:custGeom>
          <a:solidFill>
            <a:schemeClr val="accent1"/>
          </a:solidFill>
          <a:ln>
            <a:noFill/>
          </a:ln>
        </p:spPr>
        <p:txBody>
          <a:bodyPr vert="horz" wrap="square" lIns="68580" tIns="34290" rIns="68580" bIns="34290" numCol="1" anchor="t" anchorCtr="0" compatLnSpc="1">
            <a:prstTxWarp prst="textNoShape">
              <a:avLst/>
            </a:prstTxWarp>
            <a:noAutofit/>
          </a:bodyPr>
          <a:lstStyle/>
          <a:p>
            <a:pPr>
              <a:lnSpc>
                <a:spcPct val="90000"/>
              </a:lnSpc>
              <a:defRPr/>
            </a:pPr>
            <a:endParaRPr lang="de-DE" sz="1350" kern="0" dirty="0">
              <a:solidFill>
                <a:srgbClr val="000000"/>
              </a:solidFill>
            </a:endParaRPr>
          </a:p>
        </p:txBody>
      </p:sp>
      <p:pic>
        <p:nvPicPr>
          <p:cNvPr id="43" name="Picture 12" descr="thinkstock">
            <a:extLst>
              <a:ext uri="{FF2B5EF4-FFF2-40B4-BE49-F238E27FC236}">
                <a16:creationId xmlns:a16="http://schemas.microsoft.com/office/drawing/2014/main" xmlns="" id="{198A4677-0AC0-4B55-9E85-87EE8B5BDCC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65540" y="1773599"/>
            <a:ext cx="983432" cy="4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38100" dir="2699985" algn="ctr" rotWithShape="0">
                    <a:schemeClr val="tx1">
                      <a:alpha val="40000"/>
                    </a:schemeClr>
                  </a:outerShdw>
                </a:effectLst>
              </a14:hiddenEffects>
            </a:ext>
          </a:extLst>
        </p:spPr>
      </p:pic>
      <p:sp>
        <p:nvSpPr>
          <p:cNvPr id="44" name="Rectangle 87">
            <a:extLst>
              <a:ext uri="{FF2B5EF4-FFF2-40B4-BE49-F238E27FC236}">
                <a16:creationId xmlns:a16="http://schemas.microsoft.com/office/drawing/2014/main" xmlns="" id="{BF4E9850-C39B-4AAB-8A5A-E21A8C16026F}"/>
              </a:ext>
            </a:extLst>
          </p:cNvPr>
          <p:cNvSpPr/>
          <p:nvPr/>
        </p:nvSpPr>
        <p:spPr>
          <a:xfrm>
            <a:off x="1274569" y="3939122"/>
            <a:ext cx="3734734" cy="124650"/>
          </a:xfrm>
          <a:prstGeom prst="rect">
            <a:avLst/>
          </a:prstGeom>
          <a:solidFill>
            <a:schemeClr val="tx2">
              <a:lumMod val="40000"/>
              <a:lumOff val="60000"/>
            </a:schemeClr>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ctr">
              <a:lnSpc>
                <a:spcPct val="90000"/>
              </a:lnSpc>
              <a:buClr>
                <a:schemeClr val="bg1"/>
              </a:buClr>
            </a:pPr>
            <a:r>
              <a:rPr lang="de-DE" sz="900" b="1" dirty="0">
                <a:solidFill>
                  <a:schemeClr val="tx1"/>
                </a:solidFill>
                <a:latin typeface="Arial" panose="020B0604020202020204" pitchFamily="34" charset="0"/>
              </a:rPr>
              <a:t>NEXT </a:t>
            </a:r>
            <a:r>
              <a:rPr lang="de-DE" sz="900" b="1" dirty="0" err="1">
                <a:solidFill>
                  <a:schemeClr val="tx1"/>
                </a:solidFill>
                <a:latin typeface="Arial" panose="020B0604020202020204" pitchFamily="34" charset="0"/>
              </a:rPr>
              <a:t>Farming</a:t>
            </a:r>
            <a:r>
              <a:rPr lang="de-DE" sz="900" b="1" dirty="0">
                <a:solidFill>
                  <a:schemeClr val="tx1"/>
                </a:solidFill>
                <a:latin typeface="Arial" panose="020B0604020202020204" pitchFamily="34" charset="0"/>
              </a:rPr>
              <a:t> Lösungsplattform (Basis)</a:t>
            </a:r>
          </a:p>
        </p:txBody>
      </p:sp>
      <p:sp>
        <p:nvSpPr>
          <p:cNvPr id="45" name="Rectangle 62">
            <a:extLst>
              <a:ext uri="{FF2B5EF4-FFF2-40B4-BE49-F238E27FC236}">
                <a16:creationId xmlns:a16="http://schemas.microsoft.com/office/drawing/2014/main" xmlns="" id="{DE8F4DCD-5521-47A5-BBD1-AE083217FB1E}"/>
              </a:ext>
            </a:extLst>
          </p:cNvPr>
          <p:cNvSpPr/>
          <p:nvPr/>
        </p:nvSpPr>
        <p:spPr>
          <a:xfrm>
            <a:off x="151684" y="2519140"/>
            <a:ext cx="976600" cy="290849"/>
          </a:xfrm>
          <a:prstGeom prst="rect">
            <a:avLst/>
          </a:prstGeom>
          <a:noFill/>
          <a:ln w="12700" cap="flat" cmpd="sng" algn="ctr">
            <a:noFill/>
            <a:prstDash val="soli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cap="flat" cmpd="sng" algn="ctr">
                <a:solidFill>
                  <a:schemeClr val="tx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ct val="90000"/>
              </a:lnSpc>
              <a:buClr>
                <a:schemeClr val="bg1"/>
              </a:buClr>
            </a:pPr>
            <a:r>
              <a:rPr lang="de-DE" sz="1050" b="1" dirty="0">
                <a:solidFill>
                  <a:schemeClr val="tx1"/>
                </a:solidFill>
                <a:latin typeface="Arial" panose="020B0604020202020204" pitchFamily="34" charset="0"/>
              </a:rPr>
              <a:t>Landwirt. Betrieb</a:t>
            </a:r>
          </a:p>
        </p:txBody>
      </p:sp>
      <p:sp>
        <p:nvSpPr>
          <p:cNvPr id="46" name="Isosceles Triangle 37">
            <a:extLst/>
          </p:cNvPr>
          <p:cNvSpPr/>
          <p:nvPr/>
        </p:nvSpPr>
        <p:spPr>
          <a:xfrm rot="10800000">
            <a:off x="1566498" y="3773769"/>
            <a:ext cx="2882474" cy="145818"/>
          </a:xfrm>
          <a:prstGeom prst="triangle">
            <a:avLst/>
          </a:prstGeom>
          <a:solidFill>
            <a:schemeClr val="tx2">
              <a:lumMod val="40000"/>
              <a:lumOff val="60000"/>
            </a:schemeClr>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buClr>
                <a:schemeClr val="bg1"/>
              </a:buClr>
            </a:pPr>
            <a:endParaRPr lang="de-DE" sz="1350" dirty="0">
              <a:solidFill>
                <a:schemeClr val="bg1"/>
              </a:solidFill>
            </a:endParaRPr>
          </a:p>
        </p:txBody>
      </p:sp>
      <p:grpSp>
        <p:nvGrpSpPr>
          <p:cNvPr id="47" name="Group 62">
            <a:extLst/>
          </p:cNvPr>
          <p:cNvGrpSpPr>
            <a:grpSpLocks noChangeAspect="1"/>
          </p:cNvGrpSpPr>
          <p:nvPr/>
        </p:nvGrpSpPr>
        <p:grpSpPr>
          <a:xfrm>
            <a:off x="2816154" y="4214259"/>
            <a:ext cx="469392" cy="450367"/>
            <a:chOff x="571564" y="2589711"/>
            <a:chExt cx="322676" cy="360000"/>
          </a:xfrm>
        </p:grpSpPr>
        <p:sp>
          <p:nvSpPr>
            <p:cNvPr id="48" name="Oval 67">
              <a:extLst/>
            </p:cNvPr>
            <p:cNvSpPr/>
            <p:nvPr/>
          </p:nvSpPr>
          <p:spPr>
            <a:xfrm>
              <a:off x="571564" y="2589711"/>
              <a:ext cx="322676" cy="360000"/>
            </a:xfrm>
            <a:prstGeom prst="ellipse">
              <a:avLst/>
            </a:prstGeom>
            <a:solidFill>
              <a:schemeClr val="tx2"/>
            </a:solidFill>
            <a:ln w="12700" cap="flat" cmpd="sng" algn="ctr">
              <a:noFill/>
              <a:prstDash val="solid"/>
            </a:ln>
            <a:effectLst/>
            <a:extLst>
              <a:ext uri="{91240B29-F687-4F45-9708-019B960494DF}">
                <a14:hiddenLine xmlns:a14="http://schemas.microsoft.com/office/drawing/2010/main" w="12700" cap="flat" cmpd="sng" algn="ctr">
                  <a:solidFill>
                    <a:schemeClr val="tx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buClr>
                  <a:schemeClr val="bg1"/>
                </a:buClr>
              </a:pPr>
              <a:endParaRPr lang="de-DE" sz="1350" dirty="0">
                <a:solidFill>
                  <a:schemeClr val="bg1"/>
                </a:solidFill>
              </a:endParaRPr>
            </a:p>
          </p:txBody>
        </p:sp>
        <p:grpSp>
          <p:nvGrpSpPr>
            <p:cNvPr id="49" name="Gruppieren 1205">
              <a:extLst/>
            </p:cNvPr>
            <p:cNvGrpSpPr/>
            <p:nvPr/>
          </p:nvGrpSpPr>
          <p:grpSpPr>
            <a:xfrm>
              <a:off x="624903" y="2643711"/>
              <a:ext cx="216000" cy="252000"/>
              <a:chOff x="13789025" y="2930525"/>
              <a:chExt cx="390525" cy="431800"/>
            </a:xfrm>
            <a:solidFill>
              <a:schemeClr val="bg1"/>
            </a:solidFill>
          </p:grpSpPr>
          <p:sp>
            <p:nvSpPr>
              <p:cNvPr id="50" name="Freeform 886">
                <a:extLst/>
              </p:cNvPr>
              <p:cNvSpPr>
                <a:spLocks noEditPoints="1"/>
              </p:cNvSpPr>
              <p:nvPr/>
            </p:nvSpPr>
            <p:spPr bwMode="auto">
              <a:xfrm>
                <a:off x="13936663" y="2998788"/>
                <a:ext cx="107950" cy="60325"/>
              </a:xfrm>
              <a:custGeom>
                <a:avLst/>
                <a:gdLst>
                  <a:gd name="T0" fmla="*/ 0 w 59"/>
                  <a:gd name="T1" fmla="*/ 3 h 33"/>
                  <a:gd name="T2" fmla="*/ 21 w 59"/>
                  <a:gd name="T3" fmla="*/ 31 h 33"/>
                  <a:gd name="T4" fmla="*/ 38 w 59"/>
                  <a:gd name="T5" fmla="*/ 32 h 33"/>
                  <a:gd name="T6" fmla="*/ 59 w 59"/>
                  <a:gd name="T7" fmla="*/ 3 h 33"/>
                  <a:gd name="T8" fmla="*/ 59 w 59"/>
                  <a:gd name="T9" fmla="*/ 0 h 33"/>
                  <a:gd name="T10" fmla="*/ 0 w 59"/>
                  <a:gd name="T11" fmla="*/ 0 h 33"/>
                  <a:gd name="T12" fmla="*/ 0 w 59"/>
                  <a:gd name="T13" fmla="*/ 3 h 33"/>
                  <a:gd name="T14" fmla="*/ 15 w 59"/>
                  <a:gd name="T15" fmla="*/ 15 h 33"/>
                  <a:gd name="T16" fmla="*/ 30 w 59"/>
                  <a:gd name="T17" fmla="*/ 9 h 33"/>
                  <a:gd name="T18" fmla="*/ 46 w 59"/>
                  <a:gd name="T19" fmla="*/ 15 h 33"/>
                  <a:gd name="T20" fmla="*/ 46 w 59"/>
                  <a:gd name="T21" fmla="*/ 17 h 33"/>
                  <a:gd name="T22" fmla="*/ 30 w 59"/>
                  <a:gd name="T23" fmla="*/ 14 h 33"/>
                  <a:gd name="T24" fmla="*/ 15 w 59"/>
                  <a:gd name="T25" fmla="*/ 17 h 33"/>
                  <a:gd name="T26" fmla="*/ 15 w 59"/>
                  <a:gd name="T27"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33">
                    <a:moveTo>
                      <a:pt x="0" y="3"/>
                    </a:moveTo>
                    <a:cubicBezTo>
                      <a:pt x="0" y="17"/>
                      <a:pt x="9" y="28"/>
                      <a:pt x="21" y="31"/>
                    </a:cubicBezTo>
                    <a:cubicBezTo>
                      <a:pt x="27" y="33"/>
                      <a:pt x="32" y="33"/>
                      <a:pt x="38" y="32"/>
                    </a:cubicBezTo>
                    <a:cubicBezTo>
                      <a:pt x="50" y="28"/>
                      <a:pt x="59" y="17"/>
                      <a:pt x="59" y="3"/>
                    </a:cubicBezTo>
                    <a:cubicBezTo>
                      <a:pt x="59" y="2"/>
                      <a:pt x="59" y="1"/>
                      <a:pt x="59" y="0"/>
                    </a:cubicBezTo>
                    <a:cubicBezTo>
                      <a:pt x="0" y="0"/>
                      <a:pt x="0" y="0"/>
                      <a:pt x="0" y="0"/>
                    </a:cubicBezTo>
                    <a:cubicBezTo>
                      <a:pt x="0" y="1"/>
                      <a:pt x="0" y="2"/>
                      <a:pt x="0" y="3"/>
                    </a:cubicBezTo>
                    <a:close/>
                    <a:moveTo>
                      <a:pt x="15" y="15"/>
                    </a:moveTo>
                    <a:cubicBezTo>
                      <a:pt x="20" y="16"/>
                      <a:pt x="25" y="5"/>
                      <a:pt x="30" y="9"/>
                    </a:cubicBezTo>
                    <a:cubicBezTo>
                      <a:pt x="36" y="5"/>
                      <a:pt x="40" y="16"/>
                      <a:pt x="46" y="15"/>
                    </a:cubicBezTo>
                    <a:cubicBezTo>
                      <a:pt x="46" y="17"/>
                      <a:pt x="46" y="17"/>
                      <a:pt x="46" y="17"/>
                    </a:cubicBezTo>
                    <a:cubicBezTo>
                      <a:pt x="40" y="18"/>
                      <a:pt x="34" y="19"/>
                      <a:pt x="30" y="14"/>
                    </a:cubicBezTo>
                    <a:cubicBezTo>
                      <a:pt x="27" y="19"/>
                      <a:pt x="21" y="18"/>
                      <a:pt x="15" y="17"/>
                    </a:cubicBezTo>
                    <a:lnTo>
                      <a:pt x="15" y="15"/>
                    </a:lnTo>
                    <a:close/>
                  </a:path>
                </a:pathLst>
              </a:custGeom>
              <a:grpFill/>
              <a:ln>
                <a:noFill/>
              </a:ln>
            </p:spPr>
            <p:txBody>
              <a:bodyPr vert="horz" wrap="square" lIns="68580" tIns="34290" rIns="68580" bIns="34290" numCol="1" anchor="t" anchorCtr="0" compatLnSpc="1">
                <a:prstTxWarp prst="textNoShape">
                  <a:avLst/>
                </a:prstTxWarp>
                <a:noAutofit/>
              </a:bodyPr>
              <a:lstStyle/>
              <a:p>
                <a:pPr>
                  <a:lnSpc>
                    <a:spcPct val="90000"/>
                  </a:lnSpc>
                  <a:defRPr/>
                </a:pPr>
                <a:endParaRPr lang="de-DE" sz="1350" kern="0" dirty="0">
                  <a:solidFill>
                    <a:srgbClr val="000000"/>
                  </a:solidFill>
                </a:endParaRPr>
              </a:p>
            </p:txBody>
          </p:sp>
          <p:sp>
            <p:nvSpPr>
              <p:cNvPr id="51" name="Freeform 887">
                <a:extLst/>
              </p:cNvPr>
              <p:cNvSpPr>
                <a:spLocks/>
              </p:cNvSpPr>
              <p:nvPr/>
            </p:nvSpPr>
            <p:spPr bwMode="auto">
              <a:xfrm>
                <a:off x="13935075" y="3184525"/>
                <a:ext cx="112713" cy="177800"/>
              </a:xfrm>
              <a:custGeom>
                <a:avLst/>
                <a:gdLst>
                  <a:gd name="T0" fmla="*/ 65 w 71"/>
                  <a:gd name="T1" fmla="*/ 13 h 112"/>
                  <a:gd name="T2" fmla="*/ 65 w 71"/>
                  <a:gd name="T3" fmla="*/ 12 h 112"/>
                  <a:gd name="T4" fmla="*/ 66 w 71"/>
                  <a:gd name="T5" fmla="*/ 0 h 112"/>
                  <a:gd name="T6" fmla="*/ 4 w 71"/>
                  <a:gd name="T7" fmla="*/ 0 h 112"/>
                  <a:gd name="T8" fmla="*/ 4 w 71"/>
                  <a:gd name="T9" fmla="*/ 13 h 112"/>
                  <a:gd name="T10" fmla="*/ 0 w 71"/>
                  <a:gd name="T11" fmla="*/ 112 h 112"/>
                  <a:gd name="T12" fmla="*/ 24 w 71"/>
                  <a:gd name="T13" fmla="*/ 112 h 112"/>
                  <a:gd name="T14" fmla="*/ 29 w 71"/>
                  <a:gd name="T15" fmla="*/ 27 h 112"/>
                  <a:gd name="T16" fmla="*/ 41 w 71"/>
                  <a:gd name="T17" fmla="*/ 27 h 112"/>
                  <a:gd name="T18" fmla="*/ 45 w 71"/>
                  <a:gd name="T19" fmla="*/ 112 h 112"/>
                  <a:gd name="T20" fmla="*/ 71 w 71"/>
                  <a:gd name="T21" fmla="*/ 112 h 112"/>
                  <a:gd name="T22" fmla="*/ 65 w 71"/>
                  <a:gd name="T23" fmla="*/ 1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112">
                    <a:moveTo>
                      <a:pt x="65" y="13"/>
                    </a:moveTo>
                    <a:lnTo>
                      <a:pt x="65" y="12"/>
                    </a:lnTo>
                    <a:lnTo>
                      <a:pt x="66" y="0"/>
                    </a:lnTo>
                    <a:lnTo>
                      <a:pt x="4" y="0"/>
                    </a:lnTo>
                    <a:lnTo>
                      <a:pt x="4" y="13"/>
                    </a:lnTo>
                    <a:lnTo>
                      <a:pt x="0" y="112"/>
                    </a:lnTo>
                    <a:lnTo>
                      <a:pt x="24" y="112"/>
                    </a:lnTo>
                    <a:lnTo>
                      <a:pt x="29" y="27"/>
                    </a:lnTo>
                    <a:lnTo>
                      <a:pt x="41" y="27"/>
                    </a:lnTo>
                    <a:lnTo>
                      <a:pt x="45" y="112"/>
                    </a:lnTo>
                    <a:lnTo>
                      <a:pt x="71" y="112"/>
                    </a:lnTo>
                    <a:lnTo>
                      <a:pt x="65" y="13"/>
                    </a:lnTo>
                    <a:close/>
                  </a:path>
                </a:pathLst>
              </a:custGeom>
              <a:grpFill/>
              <a:ln>
                <a:noFill/>
              </a:ln>
            </p:spPr>
            <p:txBody>
              <a:bodyPr vert="horz" wrap="square" lIns="68580" tIns="34290" rIns="68580" bIns="34290" numCol="1" anchor="t" anchorCtr="0" compatLnSpc="1">
                <a:prstTxWarp prst="textNoShape">
                  <a:avLst/>
                </a:prstTxWarp>
                <a:noAutofit/>
              </a:bodyPr>
              <a:lstStyle/>
              <a:p>
                <a:pPr>
                  <a:lnSpc>
                    <a:spcPct val="90000"/>
                  </a:lnSpc>
                  <a:defRPr/>
                </a:pPr>
                <a:endParaRPr lang="de-DE" sz="1350" kern="0" dirty="0">
                  <a:solidFill>
                    <a:srgbClr val="000000"/>
                  </a:solidFill>
                </a:endParaRPr>
              </a:p>
            </p:txBody>
          </p:sp>
          <p:sp>
            <p:nvSpPr>
              <p:cNvPr id="52" name="Freeform 888">
                <a:extLst/>
              </p:cNvPr>
              <p:cNvSpPr>
                <a:spLocks/>
              </p:cNvSpPr>
              <p:nvPr/>
            </p:nvSpPr>
            <p:spPr bwMode="auto">
              <a:xfrm>
                <a:off x="13923963" y="2930525"/>
                <a:ext cx="134938" cy="55563"/>
              </a:xfrm>
              <a:custGeom>
                <a:avLst/>
                <a:gdLst>
                  <a:gd name="T0" fmla="*/ 73 w 73"/>
                  <a:gd name="T1" fmla="*/ 23 h 30"/>
                  <a:gd name="T2" fmla="*/ 64 w 73"/>
                  <a:gd name="T3" fmla="*/ 23 h 30"/>
                  <a:gd name="T4" fmla="*/ 53 w 73"/>
                  <a:gd name="T5" fmla="*/ 0 h 30"/>
                  <a:gd name="T6" fmla="*/ 18 w 73"/>
                  <a:gd name="T7" fmla="*/ 0 h 30"/>
                  <a:gd name="T8" fmla="*/ 8 w 73"/>
                  <a:gd name="T9" fmla="*/ 23 h 30"/>
                  <a:gd name="T10" fmla="*/ 0 w 73"/>
                  <a:gd name="T11" fmla="*/ 23 h 30"/>
                  <a:gd name="T12" fmla="*/ 0 w 73"/>
                  <a:gd name="T13" fmla="*/ 30 h 30"/>
                  <a:gd name="T14" fmla="*/ 9 w 73"/>
                  <a:gd name="T15" fmla="*/ 30 h 30"/>
                  <a:gd name="T16" fmla="*/ 9 w 73"/>
                  <a:gd name="T17" fmla="*/ 30 h 30"/>
                  <a:gd name="T18" fmla="*/ 64 w 73"/>
                  <a:gd name="T19" fmla="*/ 30 h 30"/>
                  <a:gd name="T20" fmla="*/ 64 w 73"/>
                  <a:gd name="T21" fmla="*/ 30 h 30"/>
                  <a:gd name="T22" fmla="*/ 73 w 73"/>
                  <a:gd name="T23" fmla="*/ 30 h 30"/>
                  <a:gd name="T24" fmla="*/ 73 w 73"/>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30">
                    <a:moveTo>
                      <a:pt x="73" y="23"/>
                    </a:moveTo>
                    <a:cubicBezTo>
                      <a:pt x="64" y="23"/>
                      <a:pt x="64" y="23"/>
                      <a:pt x="64" y="23"/>
                    </a:cubicBezTo>
                    <a:cubicBezTo>
                      <a:pt x="53" y="0"/>
                      <a:pt x="53" y="0"/>
                      <a:pt x="53" y="0"/>
                    </a:cubicBezTo>
                    <a:cubicBezTo>
                      <a:pt x="42" y="11"/>
                      <a:pt x="30" y="11"/>
                      <a:pt x="18" y="0"/>
                    </a:cubicBezTo>
                    <a:cubicBezTo>
                      <a:pt x="8" y="23"/>
                      <a:pt x="8" y="23"/>
                      <a:pt x="8" y="23"/>
                    </a:cubicBezTo>
                    <a:cubicBezTo>
                      <a:pt x="0" y="23"/>
                      <a:pt x="0" y="23"/>
                      <a:pt x="0" y="23"/>
                    </a:cubicBezTo>
                    <a:cubicBezTo>
                      <a:pt x="0" y="30"/>
                      <a:pt x="0" y="30"/>
                      <a:pt x="0" y="30"/>
                    </a:cubicBezTo>
                    <a:cubicBezTo>
                      <a:pt x="9" y="30"/>
                      <a:pt x="9" y="30"/>
                      <a:pt x="9" y="30"/>
                    </a:cubicBezTo>
                    <a:cubicBezTo>
                      <a:pt x="9" y="30"/>
                      <a:pt x="9" y="30"/>
                      <a:pt x="9" y="30"/>
                    </a:cubicBezTo>
                    <a:cubicBezTo>
                      <a:pt x="64" y="30"/>
                      <a:pt x="64" y="30"/>
                      <a:pt x="64" y="30"/>
                    </a:cubicBezTo>
                    <a:cubicBezTo>
                      <a:pt x="64" y="30"/>
                      <a:pt x="64" y="30"/>
                      <a:pt x="64" y="30"/>
                    </a:cubicBezTo>
                    <a:cubicBezTo>
                      <a:pt x="73" y="30"/>
                      <a:pt x="73" y="30"/>
                      <a:pt x="73" y="30"/>
                    </a:cubicBezTo>
                    <a:lnTo>
                      <a:pt x="73" y="23"/>
                    </a:lnTo>
                    <a:close/>
                  </a:path>
                </a:pathLst>
              </a:custGeom>
              <a:grpFill/>
              <a:ln>
                <a:noFill/>
              </a:ln>
            </p:spPr>
            <p:txBody>
              <a:bodyPr vert="horz" wrap="square" lIns="68580" tIns="34290" rIns="68580" bIns="34290" numCol="1" anchor="t" anchorCtr="0" compatLnSpc="1">
                <a:prstTxWarp prst="textNoShape">
                  <a:avLst/>
                </a:prstTxWarp>
                <a:noAutofit/>
              </a:bodyPr>
              <a:lstStyle/>
              <a:p>
                <a:pPr>
                  <a:lnSpc>
                    <a:spcPct val="90000"/>
                  </a:lnSpc>
                  <a:defRPr/>
                </a:pPr>
                <a:endParaRPr lang="de-DE" sz="1350" kern="0" dirty="0">
                  <a:solidFill>
                    <a:srgbClr val="000000"/>
                  </a:solidFill>
                </a:endParaRPr>
              </a:p>
            </p:txBody>
          </p:sp>
          <p:sp>
            <p:nvSpPr>
              <p:cNvPr id="53" name="Freeform 889">
                <a:extLst/>
              </p:cNvPr>
              <p:cNvSpPr>
                <a:spLocks/>
              </p:cNvSpPr>
              <p:nvPr/>
            </p:nvSpPr>
            <p:spPr bwMode="auto">
              <a:xfrm>
                <a:off x="13789025" y="2938463"/>
                <a:ext cx="122238" cy="420688"/>
              </a:xfrm>
              <a:custGeom>
                <a:avLst/>
                <a:gdLst>
                  <a:gd name="T0" fmla="*/ 28 w 67"/>
                  <a:gd name="T1" fmla="*/ 0 h 230"/>
                  <a:gd name="T2" fmla="*/ 28 w 67"/>
                  <a:gd name="T3" fmla="*/ 158 h 230"/>
                  <a:gd name="T4" fmla="*/ 0 w 67"/>
                  <a:gd name="T5" fmla="*/ 158 h 230"/>
                  <a:gd name="T6" fmla="*/ 0 w 67"/>
                  <a:gd name="T7" fmla="*/ 168 h 230"/>
                  <a:gd name="T8" fmla="*/ 5 w 67"/>
                  <a:gd name="T9" fmla="*/ 168 h 230"/>
                  <a:gd name="T10" fmla="*/ 35 w 67"/>
                  <a:gd name="T11" fmla="*/ 230 h 230"/>
                  <a:gd name="T12" fmla="*/ 63 w 67"/>
                  <a:gd name="T13" fmla="*/ 168 h 230"/>
                  <a:gd name="T14" fmla="*/ 67 w 67"/>
                  <a:gd name="T15" fmla="*/ 168 h 230"/>
                  <a:gd name="T16" fmla="*/ 67 w 67"/>
                  <a:gd name="T17" fmla="*/ 158 h 230"/>
                  <a:gd name="T18" fmla="*/ 39 w 67"/>
                  <a:gd name="T19" fmla="*/ 158 h 230"/>
                  <a:gd name="T20" fmla="*/ 39 w 67"/>
                  <a:gd name="T21" fmla="*/ 0 h 230"/>
                  <a:gd name="T22" fmla="*/ 28 w 67"/>
                  <a:gd name="T23"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230">
                    <a:moveTo>
                      <a:pt x="28" y="0"/>
                    </a:moveTo>
                    <a:cubicBezTo>
                      <a:pt x="28" y="158"/>
                      <a:pt x="28" y="158"/>
                      <a:pt x="28" y="158"/>
                    </a:cubicBezTo>
                    <a:cubicBezTo>
                      <a:pt x="0" y="158"/>
                      <a:pt x="0" y="158"/>
                      <a:pt x="0" y="158"/>
                    </a:cubicBezTo>
                    <a:cubicBezTo>
                      <a:pt x="0" y="168"/>
                      <a:pt x="0" y="168"/>
                      <a:pt x="0" y="168"/>
                    </a:cubicBezTo>
                    <a:cubicBezTo>
                      <a:pt x="5" y="168"/>
                      <a:pt x="5" y="168"/>
                      <a:pt x="5" y="168"/>
                    </a:cubicBezTo>
                    <a:cubicBezTo>
                      <a:pt x="3" y="204"/>
                      <a:pt x="13" y="226"/>
                      <a:pt x="35" y="230"/>
                    </a:cubicBezTo>
                    <a:cubicBezTo>
                      <a:pt x="58" y="223"/>
                      <a:pt x="65" y="201"/>
                      <a:pt x="63" y="168"/>
                    </a:cubicBezTo>
                    <a:cubicBezTo>
                      <a:pt x="67" y="168"/>
                      <a:pt x="67" y="168"/>
                      <a:pt x="67" y="168"/>
                    </a:cubicBezTo>
                    <a:cubicBezTo>
                      <a:pt x="67" y="158"/>
                      <a:pt x="67" y="158"/>
                      <a:pt x="67" y="158"/>
                    </a:cubicBezTo>
                    <a:cubicBezTo>
                      <a:pt x="39" y="158"/>
                      <a:pt x="39" y="158"/>
                      <a:pt x="39" y="158"/>
                    </a:cubicBezTo>
                    <a:cubicBezTo>
                      <a:pt x="39" y="0"/>
                      <a:pt x="39" y="0"/>
                      <a:pt x="39" y="0"/>
                    </a:cubicBezTo>
                    <a:lnTo>
                      <a:pt x="28" y="0"/>
                    </a:lnTo>
                    <a:close/>
                  </a:path>
                </a:pathLst>
              </a:custGeom>
              <a:grpFill/>
              <a:ln>
                <a:noFill/>
              </a:ln>
            </p:spPr>
            <p:txBody>
              <a:bodyPr vert="horz" wrap="square" lIns="68580" tIns="34290" rIns="68580" bIns="34290" numCol="1" anchor="t" anchorCtr="0" compatLnSpc="1">
                <a:prstTxWarp prst="textNoShape">
                  <a:avLst/>
                </a:prstTxWarp>
                <a:noAutofit/>
              </a:bodyPr>
              <a:lstStyle/>
              <a:p>
                <a:pPr>
                  <a:lnSpc>
                    <a:spcPct val="90000"/>
                  </a:lnSpc>
                  <a:defRPr/>
                </a:pPr>
                <a:endParaRPr lang="de-DE" sz="1350" kern="0" dirty="0">
                  <a:solidFill>
                    <a:srgbClr val="000000"/>
                  </a:solidFill>
                </a:endParaRPr>
              </a:p>
            </p:txBody>
          </p:sp>
          <p:sp>
            <p:nvSpPr>
              <p:cNvPr id="54" name="Freeform 890">
                <a:extLst/>
              </p:cNvPr>
              <p:cNvSpPr>
                <a:spLocks/>
              </p:cNvSpPr>
              <p:nvPr/>
            </p:nvSpPr>
            <p:spPr bwMode="auto">
              <a:xfrm>
                <a:off x="13871575" y="3065463"/>
                <a:ext cx="241300" cy="128588"/>
              </a:xfrm>
              <a:custGeom>
                <a:avLst/>
                <a:gdLst>
                  <a:gd name="T0" fmla="*/ 7 w 132"/>
                  <a:gd name="T1" fmla="*/ 67 h 70"/>
                  <a:gd name="T2" fmla="*/ 36 w 132"/>
                  <a:gd name="T3" fmla="*/ 41 h 70"/>
                  <a:gd name="T4" fmla="*/ 37 w 132"/>
                  <a:gd name="T5" fmla="*/ 61 h 70"/>
                  <a:gd name="T6" fmla="*/ 92 w 132"/>
                  <a:gd name="T7" fmla="*/ 61 h 70"/>
                  <a:gd name="T8" fmla="*/ 93 w 132"/>
                  <a:gd name="T9" fmla="*/ 37 h 70"/>
                  <a:gd name="T10" fmla="*/ 125 w 132"/>
                  <a:gd name="T11" fmla="*/ 70 h 70"/>
                  <a:gd name="T12" fmla="*/ 132 w 132"/>
                  <a:gd name="T13" fmla="*/ 59 h 70"/>
                  <a:gd name="T14" fmla="*/ 95 w 132"/>
                  <a:gd name="T15" fmla="*/ 0 h 70"/>
                  <a:gd name="T16" fmla="*/ 82 w 132"/>
                  <a:gd name="T17" fmla="*/ 0 h 70"/>
                  <a:gd name="T18" fmla="*/ 66 w 132"/>
                  <a:gd name="T19" fmla="*/ 13 h 70"/>
                  <a:gd name="T20" fmla="*/ 49 w 132"/>
                  <a:gd name="T21" fmla="*/ 0 h 70"/>
                  <a:gd name="T22" fmla="*/ 35 w 132"/>
                  <a:gd name="T23" fmla="*/ 0 h 70"/>
                  <a:gd name="T24" fmla="*/ 0 w 132"/>
                  <a:gd name="T25" fmla="*/ 61 h 70"/>
                  <a:gd name="T26" fmla="*/ 7 w 132"/>
                  <a:gd name="T2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70">
                    <a:moveTo>
                      <a:pt x="7" y="67"/>
                    </a:moveTo>
                    <a:cubicBezTo>
                      <a:pt x="36" y="41"/>
                      <a:pt x="36" y="41"/>
                      <a:pt x="36" y="41"/>
                    </a:cubicBezTo>
                    <a:cubicBezTo>
                      <a:pt x="37" y="61"/>
                      <a:pt x="37" y="61"/>
                      <a:pt x="37" y="61"/>
                    </a:cubicBezTo>
                    <a:cubicBezTo>
                      <a:pt x="92" y="61"/>
                      <a:pt x="92" y="61"/>
                      <a:pt x="92" y="61"/>
                    </a:cubicBezTo>
                    <a:cubicBezTo>
                      <a:pt x="93" y="37"/>
                      <a:pt x="93" y="37"/>
                      <a:pt x="93" y="37"/>
                    </a:cubicBezTo>
                    <a:cubicBezTo>
                      <a:pt x="125" y="70"/>
                      <a:pt x="125" y="70"/>
                      <a:pt x="125" y="70"/>
                    </a:cubicBezTo>
                    <a:cubicBezTo>
                      <a:pt x="132" y="59"/>
                      <a:pt x="132" y="59"/>
                      <a:pt x="132" y="59"/>
                    </a:cubicBezTo>
                    <a:cubicBezTo>
                      <a:pt x="95" y="0"/>
                      <a:pt x="95" y="0"/>
                      <a:pt x="95" y="0"/>
                    </a:cubicBezTo>
                    <a:cubicBezTo>
                      <a:pt x="82" y="0"/>
                      <a:pt x="82" y="0"/>
                      <a:pt x="82" y="0"/>
                    </a:cubicBezTo>
                    <a:cubicBezTo>
                      <a:pt x="80" y="8"/>
                      <a:pt x="74" y="13"/>
                      <a:pt x="66" y="13"/>
                    </a:cubicBezTo>
                    <a:cubicBezTo>
                      <a:pt x="58" y="13"/>
                      <a:pt x="51" y="8"/>
                      <a:pt x="49" y="0"/>
                    </a:cubicBezTo>
                    <a:cubicBezTo>
                      <a:pt x="35" y="0"/>
                      <a:pt x="35" y="0"/>
                      <a:pt x="35" y="0"/>
                    </a:cubicBezTo>
                    <a:cubicBezTo>
                      <a:pt x="0" y="61"/>
                      <a:pt x="0" y="61"/>
                      <a:pt x="0" y="61"/>
                    </a:cubicBezTo>
                    <a:lnTo>
                      <a:pt x="7" y="67"/>
                    </a:lnTo>
                    <a:close/>
                  </a:path>
                </a:pathLst>
              </a:custGeom>
              <a:grpFill/>
              <a:ln>
                <a:noFill/>
              </a:ln>
            </p:spPr>
            <p:txBody>
              <a:bodyPr vert="horz" wrap="square" lIns="68580" tIns="34290" rIns="68580" bIns="34290" numCol="1" anchor="t" anchorCtr="0" compatLnSpc="1">
                <a:prstTxWarp prst="textNoShape">
                  <a:avLst/>
                </a:prstTxWarp>
                <a:noAutofit/>
              </a:bodyPr>
              <a:lstStyle/>
              <a:p>
                <a:pPr>
                  <a:lnSpc>
                    <a:spcPct val="90000"/>
                  </a:lnSpc>
                  <a:defRPr/>
                </a:pPr>
                <a:endParaRPr lang="de-DE" sz="1350" kern="0" dirty="0">
                  <a:solidFill>
                    <a:srgbClr val="000000"/>
                  </a:solidFill>
                </a:endParaRPr>
              </a:p>
            </p:txBody>
          </p:sp>
          <p:sp>
            <p:nvSpPr>
              <p:cNvPr id="55" name="Freeform 891">
                <a:extLst/>
              </p:cNvPr>
              <p:cNvSpPr>
                <a:spLocks/>
              </p:cNvSpPr>
              <p:nvPr/>
            </p:nvSpPr>
            <p:spPr bwMode="auto">
              <a:xfrm>
                <a:off x="14084300" y="2943225"/>
                <a:ext cx="95250" cy="417513"/>
              </a:xfrm>
              <a:custGeom>
                <a:avLst/>
                <a:gdLst>
                  <a:gd name="T0" fmla="*/ 0 w 60"/>
                  <a:gd name="T1" fmla="*/ 0 h 263"/>
                  <a:gd name="T2" fmla="*/ 0 w 60"/>
                  <a:gd name="T3" fmla="*/ 67 h 263"/>
                  <a:gd name="T4" fmla="*/ 0 w 60"/>
                  <a:gd name="T5" fmla="*/ 73 h 263"/>
                  <a:gd name="T6" fmla="*/ 5 w 60"/>
                  <a:gd name="T7" fmla="*/ 73 h 263"/>
                  <a:gd name="T8" fmla="*/ 23 w 60"/>
                  <a:gd name="T9" fmla="*/ 73 h 263"/>
                  <a:gd name="T10" fmla="*/ 23 w 60"/>
                  <a:gd name="T11" fmla="*/ 263 h 263"/>
                  <a:gd name="T12" fmla="*/ 37 w 60"/>
                  <a:gd name="T13" fmla="*/ 263 h 263"/>
                  <a:gd name="T14" fmla="*/ 37 w 60"/>
                  <a:gd name="T15" fmla="*/ 73 h 263"/>
                  <a:gd name="T16" fmla="*/ 54 w 60"/>
                  <a:gd name="T17" fmla="*/ 73 h 263"/>
                  <a:gd name="T18" fmla="*/ 60 w 60"/>
                  <a:gd name="T19" fmla="*/ 73 h 263"/>
                  <a:gd name="T20" fmla="*/ 60 w 60"/>
                  <a:gd name="T21" fmla="*/ 67 h 263"/>
                  <a:gd name="T22" fmla="*/ 60 w 60"/>
                  <a:gd name="T23" fmla="*/ 0 h 263"/>
                  <a:gd name="T24" fmla="*/ 48 w 60"/>
                  <a:gd name="T25" fmla="*/ 0 h 263"/>
                  <a:gd name="T26" fmla="*/ 48 w 60"/>
                  <a:gd name="T27" fmla="*/ 61 h 263"/>
                  <a:gd name="T28" fmla="*/ 44 w 60"/>
                  <a:gd name="T29" fmla="*/ 61 h 263"/>
                  <a:gd name="T30" fmla="*/ 44 w 60"/>
                  <a:gd name="T31" fmla="*/ 0 h 263"/>
                  <a:gd name="T32" fmla="*/ 32 w 60"/>
                  <a:gd name="T33" fmla="*/ 0 h 263"/>
                  <a:gd name="T34" fmla="*/ 32 w 60"/>
                  <a:gd name="T35" fmla="*/ 61 h 263"/>
                  <a:gd name="T36" fmla="*/ 27 w 60"/>
                  <a:gd name="T37" fmla="*/ 61 h 263"/>
                  <a:gd name="T38" fmla="*/ 27 w 60"/>
                  <a:gd name="T39" fmla="*/ 0 h 263"/>
                  <a:gd name="T40" fmla="*/ 16 w 60"/>
                  <a:gd name="T41" fmla="*/ 0 h 263"/>
                  <a:gd name="T42" fmla="*/ 16 w 60"/>
                  <a:gd name="T43" fmla="*/ 61 h 263"/>
                  <a:gd name="T44" fmla="*/ 11 w 60"/>
                  <a:gd name="T45" fmla="*/ 61 h 263"/>
                  <a:gd name="T46" fmla="*/ 11 w 60"/>
                  <a:gd name="T47" fmla="*/ 0 h 263"/>
                  <a:gd name="T48" fmla="*/ 0 w 60"/>
                  <a:gd name="T4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263">
                    <a:moveTo>
                      <a:pt x="0" y="0"/>
                    </a:moveTo>
                    <a:lnTo>
                      <a:pt x="0" y="67"/>
                    </a:lnTo>
                    <a:lnTo>
                      <a:pt x="0" y="73"/>
                    </a:lnTo>
                    <a:lnTo>
                      <a:pt x="5" y="73"/>
                    </a:lnTo>
                    <a:lnTo>
                      <a:pt x="23" y="73"/>
                    </a:lnTo>
                    <a:lnTo>
                      <a:pt x="23" y="263"/>
                    </a:lnTo>
                    <a:lnTo>
                      <a:pt x="37" y="263"/>
                    </a:lnTo>
                    <a:lnTo>
                      <a:pt x="37" y="73"/>
                    </a:lnTo>
                    <a:lnTo>
                      <a:pt x="54" y="73"/>
                    </a:lnTo>
                    <a:lnTo>
                      <a:pt x="60" y="73"/>
                    </a:lnTo>
                    <a:lnTo>
                      <a:pt x="60" y="67"/>
                    </a:lnTo>
                    <a:lnTo>
                      <a:pt x="60" y="0"/>
                    </a:lnTo>
                    <a:lnTo>
                      <a:pt x="48" y="0"/>
                    </a:lnTo>
                    <a:lnTo>
                      <a:pt x="48" y="61"/>
                    </a:lnTo>
                    <a:lnTo>
                      <a:pt x="44" y="61"/>
                    </a:lnTo>
                    <a:lnTo>
                      <a:pt x="44" y="0"/>
                    </a:lnTo>
                    <a:lnTo>
                      <a:pt x="32" y="0"/>
                    </a:lnTo>
                    <a:lnTo>
                      <a:pt x="32" y="61"/>
                    </a:lnTo>
                    <a:lnTo>
                      <a:pt x="27" y="61"/>
                    </a:lnTo>
                    <a:lnTo>
                      <a:pt x="27" y="0"/>
                    </a:lnTo>
                    <a:lnTo>
                      <a:pt x="16" y="0"/>
                    </a:lnTo>
                    <a:lnTo>
                      <a:pt x="16" y="61"/>
                    </a:lnTo>
                    <a:lnTo>
                      <a:pt x="11" y="61"/>
                    </a:lnTo>
                    <a:lnTo>
                      <a:pt x="11" y="0"/>
                    </a:lnTo>
                    <a:lnTo>
                      <a:pt x="0" y="0"/>
                    </a:lnTo>
                    <a:close/>
                  </a:path>
                </a:pathLst>
              </a:custGeom>
              <a:grpFill/>
              <a:ln>
                <a:noFill/>
              </a:ln>
            </p:spPr>
            <p:txBody>
              <a:bodyPr vert="horz" wrap="square" lIns="68580" tIns="34290" rIns="68580" bIns="34290" numCol="1" anchor="t" anchorCtr="0" compatLnSpc="1">
                <a:prstTxWarp prst="textNoShape">
                  <a:avLst/>
                </a:prstTxWarp>
                <a:noAutofit/>
              </a:bodyPr>
              <a:lstStyle/>
              <a:p>
                <a:pPr>
                  <a:lnSpc>
                    <a:spcPct val="90000"/>
                  </a:lnSpc>
                  <a:defRPr/>
                </a:pPr>
                <a:endParaRPr lang="de-DE" sz="1350" kern="0" dirty="0">
                  <a:solidFill>
                    <a:srgbClr val="000000"/>
                  </a:solidFill>
                </a:endParaRPr>
              </a:p>
            </p:txBody>
          </p:sp>
        </p:grpSp>
      </p:grpSp>
      <p:sp>
        <p:nvSpPr>
          <p:cNvPr id="56" name="Rectangle 72">
            <a:extLst>
              <a:ext uri="{FF2B5EF4-FFF2-40B4-BE49-F238E27FC236}">
                <a16:creationId xmlns:a16="http://schemas.microsoft.com/office/drawing/2014/main" xmlns="" id="{5150686F-7D1D-4CAD-9445-5DD5B874BEEF}"/>
              </a:ext>
            </a:extLst>
          </p:cNvPr>
          <p:cNvSpPr/>
          <p:nvPr/>
        </p:nvSpPr>
        <p:spPr>
          <a:xfrm>
            <a:off x="151678" y="4459131"/>
            <a:ext cx="1098953" cy="145424"/>
          </a:xfrm>
          <a:prstGeom prst="rect">
            <a:avLst/>
          </a:prstGeom>
          <a:noFill/>
          <a:ln w="12700" cap="flat" cmpd="sng" algn="ctr">
            <a:noFill/>
            <a:prstDash val="soli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cap="flat" cmpd="sng" algn="ctr">
                <a:solidFill>
                  <a:schemeClr val="tx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ct val="90000"/>
              </a:lnSpc>
              <a:buClr>
                <a:schemeClr val="bg1"/>
              </a:buClr>
            </a:pPr>
            <a:r>
              <a:rPr lang="de-DE" sz="1050" b="1" dirty="0">
                <a:solidFill>
                  <a:schemeClr val="tx1"/>
                </a:solidFill>
                <a:latin typeface="Arial" panose="020B0604020202020204" pitchFamily="34" charset="0"/>
              </a:rPr>
              <a:t>Nutzer/Kunde</a:t>
            </a:r>
          </a:p>
        </p:txBody>
      </p:sp>
    </p:spTree>
    <p:extLst>
      <p:ext uri="{BB962C8B-B14F-4D97-AF65-F5344CB8AC3E}">
        <p14:creationId xmlns:p14="http://schemas.microsoft.com/office/powerpoint/2010/main" val="42760140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xmlns="" id="{77C57358-FF7B-0C4A-A8BC-B62F210FA41B}"/>
              </a:ext>
            </a:extLst>
          </p:cNvPr>
          <p:cNvSpPr>
            <a:spLocks noGrp="1"/>
          </p:cNvSpPr>
          <p:nvPr>
            <p:ph sz="quarter" idx="10"/>
          </p:nvPr>
        </p:nvSpPr>
        <p:spPr/>
        <p:txBody>
          <a:bodyPr/>
          <a:lstStyle/>
          <a:p>
            <a:r>
              <a:rPr lang="de-DE" dirty="0"/>
              <a:t>NEXT Farming Welt.</a:t>
            </a:r>
          </a:p>
        </p:txBody>
      </p:sp>
      <p:sp>
        <p:nvSpPr>
          <p:cNvPr id="2" name="Inhaltsplatzhalter 1"/>
          <p:cNvSpPr>
            <a:spLocks noGrp="1"/>
          </p:cNvSpPr>
          <p:nvPr>
            <p:ph sz="quarter" idx="11"/>
          </p:nvPr>
        </p:nvSpPr>
        <p:spPr>
          <a:xfrm>
            <a:off x="439554" y="1497110"/>
            <a:ext cx="8208259" cy="246221"/>
          </a:xfrm>
        </p:spPr>
        <p:txBody>
          <a:bodyPr/>
          <a:lstStyle/>
          <a:p>
            <a:r>
              <a:rPr lang="de-DE" b="0" dirty="0">
                <a:solidFill>
                  <a:schemeClr val="bg2"/>
                </a:solidFill>
              </a:rPr>
              <a:t>Umfassende Lösungen entlang der gesamten landwirtschaftlichen Prozesskette.</a:t>
            </a:r>
          </a:p>
        </p:txBody>
      </p:sp>
      <p:sp>
        <p:nvSpPr>
          <p:cNvPr id="10" name="Fußzeilenplatzhalter 9">
            <a:extLst>
              <a:ext uri="{FF2B5EF4-FFF2-40B4-BE49-F238E27FC236}">
                <a16:creationId xmlns:a16="http://schemas.microsoft.com/office/drawing/2014/main" xmlns="" id="{FDE531D8-CD0E-FF45-9D72-ACA7FCA914D4}"/>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554" y="1798730"/>
            <a:ext cx="2114868" cy="2753535"/>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423" y="1798729"/>
            <a:ext cx="5879390" cy="2753535"/>
          </a:xfrm>
          <a:prstGeom prst="rect">
            <a:avLst/>
          </a:prstGeom>
        </p:spPr>
      </p:pic>
      <p:sp>
        <p:nvSpPr>
          <p:cNvPr id="7" name="Rechteck 6"/>
          <p:cNvSpPr/>
          <p:nvPr/>
        </p:nvSpPr>
        <p:spPr>
          <a:xfrm>
            <a:off x="439554" y="1798730"/>
            <a:ext cx="8208259" cy="2753534"/>
          </a:xfrm>
          <a:prstGeom prst="rect">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78739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p:txBody>
          <a:bodyPr/>
          <a:lstStyle/>
          <a:p>
            <a:r>
              <a:rPr lang="de-DE" dirty="0"/>
              <a:t>Der Partner für Digital Farming Lösungen.</a:t>
            </a:r>
          </a:p>
        </p:txBody>
      </p:sp>
      <p:sp>
        <p:nvSpPr>
          <p:cNvPr id="12" name="Inhaltsplatzhalter 11">
            <a:extLst>
              <a:ext uri="{FF2B5EF4-FFF2-40B4-BE49-F238E27FC236}">
                <a16:creationId xmlns:a16="http://schemas.microsoft.com/office/drawing/2014/main" xmlns="" id="{061653B5-A14E-F54F-831E-89D6AB2EFD3D}"/>
              </a:ext>
            </a:extLst>
          </p:cNvPr>
          <p:cNvSpPr>
            <a:spLocks noGrp="1"/>
          </p:cNvSpPr>
          <p:nvPr>
            <p:ph sz="quarter" idx="11"/>
          </p:nvPr>
        </p:nvSpPr>
        <p:spPr>
          <a:xfrm>
            <a:off x="439554" y="1497110"/>
            <a:ext cx="8208259" cy="246221"/>
          </a:xfrm>
        </p:spPr>
        <p:txBody>
          <a:bodyPr/>
          <a:lstStyle/>
          <a:p>
            <a:r>
              <a:rPr lang="de-DE" b="0" dirty="0">
                <a:solidFill>
                  <a:schemeClr val="accent2"/>
                </a:solidFill>
              </a:rPr>
              <a:t>Vertriebsgebiete.</a:t>
            </a:r>
          </a:p>
        </p:txBody>
      </p:sp>
      <p:sp>
        <p:nvSpPr>
          <p:cNvPr id="13" name="Inhaltsplatzhalter 12">
            <a:extLst>
              <a:ext uri="{FF2B5EF4-FFF2-40B4-BE49-F238E27FC236}">
                <a16:creationId xmlns:a16="http://schemas.microsoft.com/office/drawing/2014/main" xmlns="" id="{1B0F64DA-0FE3-774E-A048-09205A1A58E5}"/>
              </a:ext>
            </a:extLst>
          </p:cNvPr>
          <p:cNvSpPr>
            <a:spLocks noGrp="1"/>
          </p:cNvSpPr>
          <p:nvPr>
            <p:ph sz="quarter" idx="12"/>
          </p:nvPr>
        </p:nvSpPr>
        <p:spPr>
          <a:xfrm>
            <a:off x="439739" y="2062715"/>
            <a:ext cx="2934990" cy="2374347"/>
          </a:xfrm>
        </p:spPr>
        <p:txBody>
          <a:bodyPr/>
          <a:lstStyle/>
          <a:p>
            <a:pPr marL="171450" indent="-171450"/>
            <a:r>
              <a:rPr lang="de-DE" dirty="0"/>
              <a:t>National breit aufgestellt durch eigenes </a:t>
            </a:r>
            <a:r>
              <a:rPr lang="de-DE" dirty="0" smtClean="0"/>
              <a:t>Vertriebsteam, Vertriebspartner sowie starke Kooperationen</a:t>
            </a:r>
            <a:endParaRPr lang="de-DE" dirty="0"/>
          </a:p>
          <a:p>
            <a:pPr marL="171450" indent="-171450"/>
            <a:r>
              <a:rPr lang="de-DE" dirty="0"/>
              <a:t>International vertreten durch eigenen Vertrieb, Beteiligungen und Vertriebspartner</a:t>
            </a:r>
          </a:p>
        </p:txBody>
      </p:sp>
      <p:sp>
        <p:nvSpPr>
          <p:cNvPr id="14" name="Fußzeilenplatzhalter 13">
            <a:extLst>
              <a:ext uri="{FF2B5EF4-FFF2-40B4-BE49-F238E27FC236}">
                <a16:creationId xmlns:a16="http://schemas.microsoft.com/office/drawing/2014/main" xmlns="" id="{743E397F-60CB-F640-85F6-1D5ADB154A9C}"/>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l="18816" t="20838" r="19586" b="21930"/>
          <a:stretch/>
        </p:blipFill>
        <p:spPr>
          <a:xfrm>
            <a:off x="3372139" y="1497110"/>
            <a:ext cx="2377881" cy="3125215"/>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103" y="4047263"/>
            <a:ext cx="477097" cy="540000"/>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685" y="3674758"/>
            <a:ext cx="477097" cy="540000"/>
          </a:xfrm>
          <a:prstGeom prst="rect">
            <a:avLst/>
          </a:prstGeom>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5434" y="2789717"/>
            <a:ext cx="471290" cy="540000"/>
          </a:xfrm>
          <a:prstGeom prst="rect">
            <a:avLst/>
          </a:prstGeom>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1320" y="1792715"/>
            <a:ext cx="469565" cy="540000"/>
          </a:xfrm>
          <a:prstGeom prst="rect">
            <a:avLst/>
          </a:prstGeom>
        </p:spPr>
      </p:pic>
      <p:pic>
        <p:nvPicPr>
          <p:cNvPr id="8" name="Grafik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9732" y="2445297"/>
            <a:ext cx="477097" cy="540000"/>
          </a:xfrm>
          <a:prstGeom prst="rect">
            <a:avLst/>
          </a:prstGeom>
        </p:spPr>
      </p:pic>
      <p:sp>
        <p:nvSpPr>
          <p:cNvPr id="15" name="Rectangle 4">
            <a:extLst>
              <a:ext uri="{FF2B5EF4-FFF2-40B4-BE49-F238E27FC236}">
                <a16:creationId xmlns:a16="http://schemas.microsoft.com/office/drawing/2014/main" xmlns="" id="{4E8A622D-4E2C-42BC-8CCB-88A0F4E9126E}"/>
              </a:ext>
            </a:extLst>
          </p:cNvPr>
          <p:cNvSpPr/>
          <p:nvPr/>
        </p:nvSpPr>
        <p:spPr>
          <a:xfrm>
            <a:off x="6082528" y="1793015"/>
            <a:ext cx="2555764" cy="243000"/>
          </a:xfrm>
          <a:prstGeom prst="rect">
            <a:avLst/>
          </a:prstGeom>
          <a:solidFill>
            <a:schemeClr val="bg2"/>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buClr>
                <a:schemeClr val="bg1"/>
              </a:buClr>
            </a:pPr>
            <a:r>
              <a:rPr lang="de-DE" sz="1100" dirty="0">
                <a:solidFill>
                  <a:schemeClr val="bg2">
                    <a:lumMod val="25000"/>
                  </a:schemeClr>
                </a:solidFill>
                <a:latin typeface="Arial" panose="020B0604020202020204" pitchFamily="34" charset="0"/>
                <a:cs typeface="Arial" panose="020B0604020202020204" pitchFamily="34" charset="0"/>
              </a:rPr>
              <a:t>Zusätzliche Partnerschaften</a:t>
            </a:r>
          </a:p>
        </p:txBody>
      </p:sp>
      <p:sp>
        <p:nvSpPr>
          <p:cNvPr id="16" name="Rectangle 6">
            <a:extLst>
              <a:ext uri="{FF2B5EF4-FFF2-40B4-BE49-F238E27FC236}">
                <a16:creationId xmlns:a16="http://schemas.microsoft.com/office/drawing/2014/main" xmlns="" id="{8D993EE0-2911-4885-80B1-34D425A0F7AA}"/>
              </a:ext>
            </a:extLst>
          </p:cNvPr>
          <p:cNvSpPr/>
          <p:nvPr/>
        </p:nvSpPr>
        <p:spPr>
          <a:xfrm>
            <a:off x="6082529" y="2042903"/>
            <a:ext cx="2555762" cy="1526677"/>
          </a:xfrm>
          <a:prstGeom prst="rect">
            <a:avLst/>
          </a:prstGeom>
          <a:solidFill>
            <a:schemeClr val="bg1">
              <a:lumMod val="95000"/>
            </a:schemeClr>
          </a:solidFill>
          <a:ln w="12700" cap="flat" cmpd="sng" algn="ctr">
            <a:noFill/>
            <a:prstDash val="solid"/>
          </a:ln>
          <a:effectLst/>
          <a:extLst>
            <a:ext uri="{91240B29-F687-4F45-9708-019B960494DF}">
              <a14:hiddenLine xmlns:a14="http://schemas.microsoft.com/office/drawing/2010/main" w="12700" cap="flat" cmpd="sng" algn="ctr">
                <a:solidFill>
                  <a:schemeClr val="bg1">
                    <a:lumMod val="95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27000" tIns="54007" rIns="27000" bIns="54007" rtlCol="0" anchor="t">
            <a:noAutofit/>
          </a:bodyPr>
          <a:lstStyle/>
          <a:p>
            <a:pPr marL="114300" indent="-114300">
              <a:spcBef>
                <a:spcPts val="450"/>
              </a:spcBef>
              <a:buClr>
                <a:schemeClr val="tx1"/>
              </a:buClr>
              <a:buSzPct val="100000"/>
              <a:buFont typeface="Arial" panose="020B0604020202020204" pitchFamily="34" charset="0"/>
              <a:buChar char="–"/>
            </a:pPr>
            <a:r>
              <a:rPr lang="de-DE" sz="800" dirty="0" err="1" smtClean="0">
                <a:solidFill>
                  <a:schemeClr val="tx1"/>
                </a:solidFill>
                <a:latin typeface="Arial" panose="020B0604020202020204" pitchFamily="34" charset="0"/>
              </a:rPr>
              <a:t>Vertriebspartnerschafte</a:t>
            </a:r>
            <a:r>
              <a:rPr lang="de-DE" sz="800" dirty="0" smtClean="0">
                <a:solidFill>
                  <a:schemeClr val="tx1"/>
                </a:solidFill>
                <a:latin typeface="Arial" panose="020B0604020202020204" pitchFamily="34" charset="0"/>
              </a:rPr>
              <a:t> </a:t>
            </a:r>
            <a:r>
              <a:rPr lang="de-DE" sz="800" dirty="0">
                <a:solidFill>
                  <a:schemeClr val="tx1"/>
                </a:solidFill>
                <a:latin typeface="Arial" panose="020B0604020202020204" pitchFamily="34" charset="0"/>
              </a:rPr>
              <a:t>mit CNH</a:t>
            </a:r>
          </a:p>
          <a:p>
            <a:pPr marL="114300" indent="-114300">
              <a:spcBef>
                <a:spcPts val="450"/>
              </a:spcBef>
              <a:buClr>
                <a:schemeClr val="tx1"/>
              </a:buClr>
              <a:buSzPct val="100000"/>
              <a:buFont typeface="Arial" panose="020B0604020202020204" pitchFamily="34" charset="0"/>
              <a:buChar char="–"/>
            </a:pPr>
            <a:r>
              <a:rPr lang="de-DE" sz="800" dirty="0">
                <a:solidFill>
                  <a:schemeClr val="tx1"/>
                </a:solidFill>
                <a:latin typeface="Arial" panose="020B0604020202020204" pitchFamily="34" charset="0"/>
              </a:rPr>
              <a:t>Strategische </a:t>
            </a:r>
            <a:r>
              <a:rPr lang="de-DE" sz="800" dirty="0" err="1">
                <a:solidFill>
                  <a:schemeClr val="tx1"/>
                </a:solidFill>
                <a:latin typeface="Arial" panose="020B0604020202020204" pitchFamily="34" charset="0"/>
              </a:rPr>
              <a:t>Vertriebsparter</a:t>
            </a:r>
            <a:r>
              <a:rPr lang="de-DE" sz="800" dirty="0">
                <a:solidFill>
                  <a:schemeClr val="tx1"/>
                </a:solidFill>
                <a:latin typeface="Arial" panose="020B0604020202020204" pitchFamily="34" charset="0"/>
              </a:rPr>
              <a:t>-</a:t>
            </a:r>
            <a:br>
              <a:rPr lang="de-DE" sz="800" dirty="0">
                <a:solidFill>
                  <a:schemeClr val="tx1"/>
                </a:solidFill>
                <a:latin typeface="Arial" panose="020B0604020202020204" pitchFamily="34" charset="0"/>
              </a:rPr>
            </a:br>
            <a:r>
              <a:rPr lang="de-DE" sz="800" dirty="0" err="1">
                <a:solidFill>
                  <a:schemeClr val="tx1"/>
                </a:solidFill>
                <a:latin typeface="Arial" panose="020B0604020202020204" pitchFamily="34" charset="0"/>
              </a:rPr>
              <a:t>schaft</a:t>
            </a:r>
            <a:r>
              <a:rPr lang="de-DE" sz="800" dirty="0">
                <a:solidFill>
                  <a:schemeClr val="tx1"/>
                </a:solidFill>
                <a:latin typeface="Arial" panose="020B0604020202020204" pitchFamily="34" charset="0"/>
              </a:rPr>
              <a:t> mit </a:t>
            </a:r>
            <a:r>
              <a:rPr lang="de-DE" sz="800" dirty="0" err="1">
                <a:solidFill>
                  <a:schemeClr val="tx1"/>
                </a:solidFill>
                <a:latin typeface="Arial" panose="020B0604020202020204" pitchFamily="34" charset="0"/>
              </a:rPr>
              <a:t>JohnDeere</a:t>
            </a:r>
            <a:endParaRPr lang="de-DE" sz="800" dirty="0">
              <a:solidFill>
                <a:schemeClr val="tx1"/>
              </a:solidFill>
              <a:latin typeface="Arial" panose="020B0604020202020204" pitchFamily="34" charset="0"/>
            </a:endParaRPr>
          </a:p>
          <a:p>
            <a:pPr marL="114300" indent="-114300">
              <a:spcBef>
                <a:spcPts val="450"/>
              </a:spcBef>
              <a:buClr>
                <a:schemeClr val="tx1"/>
              </a:buClr>
              <a:buSzPct val="100000"/>
              <a:buFont typeface="Arial" panose="020B0604020202020204" pitchFamily="34" charset="0"/>
              <a:buChar char="–"/>
            </a:pPr>
            <a:r>
              <a:rPr lang="de-DE" sz="800" dirty="0">
                <a:solidFill>
                  <a:schemeClr val="tx1"/>
                </a:solidFill>
                <a:latin typeface="Arial" panose="020B0604020202020204" pitchFamily="34" charset="0"/>
              </a:rPr>
              <a:t>Vertriebspartnerschaft mit </a:t>
            </a:r>
            <a:br>
              <a:rPr lang="de-DE" sz="800" dirty="0">
                <a:solidFill>
                  <a:schemeClr val="tx1"/>
                </a:solidFill>
                <a:latin typeface="Arial" panose="020B0604020202020204" pitchFamily="34" charset="0"/>
              </a:rPr>
            </a:br>
            <a:r>
              <a:rPr lang="de-DE" sz="800" dirty="0">
                <a:solidFill>
                  <a:schemeClr val="tx1"/>
                </a:solidFill>
                <a:latin typeface="Arial" panose="020B0604020202020204" pitchFamily="34" charset="0"/>
              </a:rPr>
              <a:t>regionalen und internationalen </a:t>
            </a:r>
            <a:br>
              <a:rPr lang="de-DE" sz="800" dirty="0">
                <a:solidFill>
                  <a:schemeClr val="tx1"/>
                </a:solidFill>
                <a:latin typeface="Arial" panose="020B0604020202020204" pitchFamily="34" charset="0"/>
              </a:rPr>
            </a:br>
            <a:r>
              <a:rPr lang="de-DE" sz="800" dirty="0" smtClean="0">
                <a:solidFill>
                  <a:schemeClr val="tx1"/>
                </a:solidFill>
                <a:latin typeface="Arial" panose="020B0604020202020204" pitchFamily="34" charset="0"/>
              </a:rPr>
              <a:t>Betriebsmittelhändlern </a:t>
            </a:r>
            <a:r>
              <a:rPr lang="de-DE" sz="800" dirty="0">
                <a:solidFill>
                  <a:schemeClr val="tx1"/>
                </a:solidFill>
                <a:latin typeface="Arial" panose="020B0604020202020204" pitchFamily="34" charset="0"/>
              </a:rPr>
              <a:t>und </a:t>
            </a:r>
            <a:r>
              <a:rPr lang="de-DE" sz="800" dirty="0">
                <a:solidFill>
                  <a:schemeClr val="tx1"/>
                </a:solidFill>
                <a:latin typeface="Arial" panose="020B0604020202020204" pitchFamily="34" charset="0"/>
              </a:rPr>
              <a:t/>
            </a:r>
            <a:br>
              <a:rPr lang="de-DE" sz="800" dirty="0">
                <a:solidFill>
                  <a:schemeClr val="tx1"/>
                </a:solidFill>
                <a:latin typeface="Arial" panose="020B0604020202020204" pitchFamily="34" charset="0"/>
              </a:rPr>
            </a:br>
            <a:r>
              <a:rPr lang="de-DE" sz="800" dirty="0" smtClean="0">
                <a:solidFill>
                  <a:schemeClr val="tx1"/>
                </a:solidFill>
                <a:latin typeface="Arial" panose="020B0604020202020204" pitchFamily="34" charset="0"/>
              </a:rPr>
              <a:t>-</a:t>
            </a:r>
            <a:r>
              <a:rPr lang="de-DE" sz="800" dirty="0">
                <a:solidFill>
                  <a:schemeClr val="tx1"/>
                </a:solidFill>
                <a:latin typeface="Arial" panose="020B0604020202020204" pitchFamily="34" charset="0"/>
              </a:rPr>
              <a:t>herstellern</a:t>
            </a:r>
            <a:endParaRPr lang="de-DE" sz="1000" dirty="0">
              <a:solidFill>
                <a:schemeClr val="tx1"/>
              </a:solidFill>
              <a:latin typeface="Arial" panose="020B0604020202020204" pitchFamily="34" charset="0"/>
            </a:endParaRPr>
          </a:p>
        </p:txBody>
      </p:sp>
      <p:sp>
        <p:nvSpPr>
          <p:cNvPr id="17" name="Isosceles Triangle 9">
            <a:extLst>
              <a:ext uri="{FF2B5EF4-FFF2-40B4-BE49-F238E27FC236}">
                <a16:creationId xmlns:a16="http://schemas.microsoft.com/office/drawing/2014/main" xmlns="" id="{DFAD872E-CEDB-46B4-AE64-A0FC0FB81640}"/>
              </a:ext>
            </a:extLst>
          </p:cNvPr>
          <p:cNvSpPr/>
          <p:nvPr/>
        </p:nvSpPr>
        <p:spPr>
          <a:xfrm rot="10800000">
            <a:off x="6092048" y="3569580"/>
            <a:ext cx="2555765" cy="167651"/>
          </a:xfrm>
          <a:prstGeom prst="triangle">
            <a:avLst/>
          </a:prstGeom>
          <a:solidFill>
            <a:schemeClr val="bg2"/>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buClr>
                <a:schemeClr val="bg1"/>
              </a:buClr>
            </a:pPr>
            <a:endParaRPr lang="de-DE" sz="1350" dirty="0">
              <a:solidFill>
                <a:schemeClr val="bg1"/>
              </a:solidFill>
            </a:endParaRPr>
          </a:p>
        </p:txBody>
      </p:sp>
      <p:sp>
        <p:nvSpPr>
          <p:cNvPr id="18" name="Rectangle 12">
            <a:extLst>
              <a:ext uri="{FF2B5EF4-FFF2-40B4-BE49-F238E27FC236}">
                <a16:creationId xmlns:a16="http://schemas.microsoft.com/office/drawing/2014/main" xmlns="" id="{EEC4FF91-1A1F-4B3B-B027-3458F2875655}"/>
              </a:ext>
            </a:extLst>
          </p:cNvPr>
          <p:cNvSpPr/>
          <p:nvPr/>
        </p:nvSpPr>
        <p:spPr>
          <a:xfrm>
            <a:off x="6082526" y="3791238"/>
            <a:ext cx="2555765" cy="681469"/>
          </a:xfrm>
          <a:prstGeom prst="rect">
            <a:avLst/>
          </a:prstGeom>
          <a:solidFill>
            <a:schemeClr val="bg2"/>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54007" tIns="54007" rIns="54007" bIns="54007" rtlCol="0" anchor="ctr">
            <a:noAutofit/>
          </a:bodyPr>
          <a:lstStyle/>
          <a:p>
            <a:pPr marL="171450" indent="-171450">
              <a:lnSpc>
                <a:spcPct val="90000"/>
              </a:lnSpc>
              <a:spcBef>
                <a:spcPts val="450"/>
              </a:spcBef>
              <a:buClr>
                <a:schemeClr val="tx1"/>
              </a:buClr>
              <a:buSzPct val="100000"/>
              <a:buFont typeface="Wingdings" panose="05000000000000000000" pitchFamily="2" charset="2"/>
              <a:buChar char="§"/>
            </a:pPr>
            <a:r>
              <a:rPr lang="de-DE" sz="1100" dirty="0">
                <a:solidFill>
                  <a:schemeClr val="bg2">
                    <a:lumMod val="25000"/>
                  </a:schemeClr>
                </a:solidFill>
                <a:latin typeface="Arial" panose="020B0604020202020204" pitchFamily="34" charset="0"/>
              </a:rPr>
              <a:t>Zusätzlicher Marktzugang </a:t>
            </a:r>
          </a:p>
          <a:p>
            <a:pPr marL="171450" indent="-171450">
              <a:lnSpc>
                <a:spcPct val="90000"/>
              </a:lnSpc>
              <a:spcBef>
                <a:spcPts val="450"/>
              </a:spcBef>
              <a:buClr>
                <a:schemeClr val="tx1"/>
              </a:buClr>
              <a:buSzPct val="100000"/>
              <a:buFont typeface="Wingdings" panose="05000000000000000000" pitchFamily="2" charset="2"/>
              <a:buChar char="§"/>
            </a:pPr>
            <a:r>
              <a:rPr lang="de-DE" sz="1100" dirty="0">
                <a:solidFill>
                  <a:schemeClr val="bg2">
                    <a:lumMod val="25000"/>
                  </a:schemeClr>
                </a:solidFill>
                <a:latin typeface="Arial" panose="020B0604020202020204" pitchFamily="34" charset="0"/>
              </a:rPr>
              <a:t>Portfolio Erweiterung</a:t>
            </a:r>
          </a:p>
        </p:txBody>
      </p:sp>
      <p:pic>
        <p:nvPicPr>
          <p:cNvPr id="19" name="Picture 28">
            <a:extLst>
              <a:ext uri="{FF2B5EF4-FFF2-40B4-BE49-F238E27FC236}">
                <a16:creationId xmlns:a16="http://schemas.microsoft.com/office/drawing/2014/main" xmlns="" id="{59AC0D9F-3A6A-447D-A2E3-3388FF7C7D07}"/>
              </a:ext>
            </a:extLst>
          </p:cNvPr>
          <p:cNvPicPr>
            <a:picLocks noChangeAspect="1"/>
          </p:cNvPicPr>
          <p:nvPr/>
        </p:nvPicPr>
        <p:blipFill>
          <a:blip r:embed="rId8"/>
          <a:stretch>
            <a:fillRect/>
          </a:stretch>
        </p:blipFill>
        <p:spPr>
          <a:xfrm>
            <a:off x="7831402" y="2163896"/>
            <a:ext cx="723564" cy="169179"/>
          </a:xfrm>
          <a:prstGeom prst="rect">
            <a:avLst/>
          </a:prstGeom>
        </p:spPr>
      </p:pic>
      <p:pic>
        <p:nvPicPr>
          <p:cNvPr id="20" name="Picture 29">
            <a:extLst>
              <a:ext uri="{FF2B5EF4-FFF2-40B4-BE49-F238E27FC236}">
                <a16:creationId xmlns:a16="http://schemas.microsoft.com/office/drawing/2014/main" xmlns="" id="{10FF3FC0-DB74-430E-AB2E-C761C233FD14}"/>
              </a:ext>
            </a:extLst>
          </p:cNvPr>
          <p:cNvPicPr>
            <a:picLocks noChangeAspect="1"/>
          </p:cNvPicPr>
          <p:nvPr/>
        </p:nvPicPr>
        <p:blipFill>
          <a:blip r:embed="rId9"/>
          <a:stretch>
            <a:fillRect/>
          </a:stretch>
        </p:blipFill>
        <p:spPr>
          <a:xfrm>
            <a:off x="7831402" y="2405492"/>
            <a:ext cx="723564" cy="365792"/>
          </a:xfrm>
          <a:prstGeom prst="rect">
            <a:avLst/>
          </a:prstGeom>
        </p:spPr>
      </p:pic>
      <p:pic>
        <p:nvPicPr>
          <p:cNvPr id="9" name="Grafik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2281" y="2914388"/>
            <a:ext cx="269102" cy="282546"/>
          </a:xfrm>
          <a:prstGeom prst="rect">
            <a:avLst/>
          </a:prstGeom>
        </p:spPr>
      </p:pic>
      <p:pic>
        <p:nvPicPr>
          <p:cNvPr id="10" name="Grafik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77637" y="2905718"/>
            <a:ext cx="258363" cy="299886"/>
          </a:xfrm>
          <a:prstGeom prst="rect">
            <a:avLst/>
          </a:prstGeom>
        </p:spPr>
      </p:pic>
    </p:spTree>
    <p:extLst>
      <p:ext uri="{BB962C8B-B14F-4D97-AF65-F5344CB8AC3E}">
        <p14:creationId xmlns:p14="http://schemas.microsoft.com/office/powerpoint/2010/main" val="1147838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ct 31" hidden="1">
            <a:extLst>
              <a:ext uri="{FF2B5EF4-FFF2-40B4-BE49-F238E27FC236}">
                <a16:creationId xmlns:a16="http://schemas.microsoft.com/office/drawing/2014/main" xmlns="" id="{6CC4A8D8-8A66-48ED-A6BF-F170E9BAC69D}"/>
              </a:ext>
            </a:extLst>
          </p:cNvPr>
          <p:cNvGraphicFramePr>
            <a:graphicFrameLocks noChangeAspect="1"/>
          </p:cNvGraphicFramePr>
          <p:nvPr>
            <p:custDataLst>
              <p:tags r:id="rId2"/>
            </p:custDataLst>
            <p:extLst/>
          </p:nvPr>
        </p:nvGraphicFramePr>
        <p:xfrm>
          <a:off x="1144191" y="1191"/>
          <a:ext cx="1191" cy="1191"/>
        </p:xfrm>
        <a:graphic>
          <a:graphicData uri="http://schemas.openxmlformats.org/presentationml/2006/ole">
            <mc:AlternateContent xmlns:mc="http://schemas.openxmlformats.org/markup-compatibility/2006">
              <mc:Choice xmlns:v="urn:schemas-microsoft-com:vml" Requires="v">
                <p:oleObj spid="_x0000_s4102" name="think-cell Slide" r:id="rId6" imgW="245" imgH="245" progId="TCLayout.ActiveDocument.1">
                  <p:embed/>
                </p:oleObj>
              </mc:Choice>
              <mc:Fallback>
                <p:oleObj name="think-cell Slide" r:id="rId6" imgW="245" imgH="245" progId="TCLayout.ActiveDocument.1">
                  <p:embed/>
                  <p:pic>
                    <p:nvPicPr>
                      <p:cNvPr id="0" name=""/>
                      <p:cNvPicPr/>
                      <p:nvPr/>
                    </p:nvPicPr>
                    <p:blipFill>
                      <a:blip r:embed="rId7"/>
                      <a:stretch>
                        <a:fillRect/>
                      </a:stretch>
                    </p:blipFill>
                    <p:spPr>
                      <a:xfrm>
                        <a:off x="1144191" y="1191"/>
                        <a:ext cx="1191" cy="1191"/>
                      </a:xfrm>
                      <a:prstGeom prst="rect">
                        <a:avLst/>
                      </a:prstGeom>
                    </p:spPr>
                  </p:pic>
                </p:oleObj>
              </mc:Fallback>
            </mc:AlternateContent>
          </a:graphicData>
        </a:graphic>
      </p:graphicFrame>
      <p:sp>
        <p:nvSpPr>
          <p:cNvPr id="31" name="Rectangle 30" hidden="1">
            <a:extLst>
              <a:ext uri="{FF2B5EF4-FFF2-40B4-BE49-F238E27FC236}">
                <a16:creationId xmlns:a16="http://schemas.microsoft.com/office/drawing/2014/main" xmlns="" id="{6DD9BF96-E67A-45F6-8BC1-141B2F8D69D1}"/>
              </a:ext>
            </a:extLst>
          </p:cNvPr>
          <p:cNvSpPr/>
          <p:nvPr>
            <p:custDataLst>
              <p:tags r:id="rId3"/>
            </p:custDataLst>
          </p:nvPr>
        </p:nvSpPr>
        <p:spPr>
          <a:xfrm>
            <a:off x="1143000" y="0"/>
            <a:ext cx="119063" cy="119063"/>
          </a:xfrm>
          <a:prstGeom prst="rect">
            <a:avLst/>
          </a:prstGeom>
          <a:solidFill>
            <a:schemeClr val="tx2"/>
          </a:solidFill>
          <a:ln w="12700" cap="flat" cmpd="sng" algn="ctr">
            <a:noFill/>
            <a:prstDash val="solid"/>
          </a:ln>
          <a:effectLst/>
          <a:extLst>
            <a:ext uri="{91240B29-F687-4F45-9708-019B960494DF}">
              <a14:hiddenLine xmlns:a14="http://schemas.microsoft.com/office/drawing/2010/main" w="12700" cap="flat" cmpd="sng" algn="ctr">
                <a:solidFill>
                  <a:schemeClr val="tx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buClr>
                <a:schemeClr val="bg1"/>
              </a:buClr>
            </a:pPr>
            <a:endParaRPr lang="en-US" b="1" dirty="0" err="1">
              <a:solidFill>
                <a:schemeClr val="bg1"/>
              </a:solidFill>
              <a:latin typeface="Arial" panose="020B0604020202020204" pitchFamily="34" charset="0"/>
              <a:ea typeface="ＭＳ Ｐゴシック" panose="020B0600070205080204" pitchFamily="34" charset="-128"/>
              <a:sym typeface="Arial" panose="020B0604020202020204" pitchFamily="34" charset="0"/>
            </a:endParaRPr>
          </a:p>
        </p:txBody>
      </p:sp>
      <p:sp>
        <p:nvSpPr>
          <p:cNvPr id="4" name="Rectangle 3">
            <a:extLst>
              <a:ext uri="{FF2B5EF4-FFF2-40B4-BE49-F238E27FC236}">
                <a16:creationId xmlns:a16="http://schemas.microsoft.com/office/drawing/2014/main" xmlns="" id="{805E8946-62AD-457F-95A8-C67912CF343F}"/>
              </a:ext>
            </a:extLst>
          </p:cNvPr>
          <p:cNvSpPr/>
          <p:nvPr/>
        </p:nvSpPr>
        <p:spPr>
          <a:xfrm>
            <a:off x="208459" y="2191960"/>
            <a:ext cx="8694843" cy="243000"/>
          </a:xfrm>
          <a:prstGeom prst="rect">
            <a:avLst/>
          </a:prstGeom>
          <a:solidFill>
            <a:schemeClr val="bg2"/>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buClr>
                <a:schemeClr val="bg1"/>
              </a:buClr>
            </a:pPr>
            <a:r>
              <a:rPr lang="de-DE" sz="1050" b="1" dirty="0" err="1">
                <a:solidFill>
                  <a:schemeClr val="bg2">
                    <a:lumMod val="25000"/>
                  </a:schemeClr>
                </a:solidFill>
              </a:rPr>
              <a:t>Agriculture</a:t>
            </a:r>
            <a:r>
              <a:rPr lang="de-DE" sz="1050" b="1" dirty="0">
                <a:solidFill>
                  <a:schemeClr val="bg2">
                    <a:lumMod val="25000"/>
                  </a:schemeClr>
                </a:solidFill>
              </a:rPr>
              <a:t> </a:t>
            </a:r>
            <a:r>
              <a:rPr lang="de-DE" sz="1050" b="1" dirty="0" err="1">
                <a:solidFill>
                  <a:schemeClr val="bg2">
                    <a:lumMod val="25000"/>
                  </a:schemeClr>
                </a:solidFill>
              </a:rPr>
              <a:t>Application</a:t>
            </a:r>
            <a:r>
              <a:rPr lang="de-DE" sz="1050" b="1" dirty="0">
                <a:solidFill>
                  <a:schemeClr val="bg2">
                    <a:lumMod val="25000"/>
                  </a:schemeClr>
                </a:solidFill>
              </a:rPr>
              <a:t> Group (</a:t>
            </a:r>
            <a:r>
              <a:rPr lang="de-DE" sz="1050" b="1" dirty="0" err="1">
                <a:solidFill>
                  <a:schemeClr val="bg2">
                    <a:lumMod val="25000"/>
                  </a:schemeClr>
                </a:solidFill>
              </a:rPr>
              <a:t>aag</a:t>
            </a:r>
            <a:r>
              <a:rPr lang="de-DE" sz="1050" b="1" dirty="0">
                <a:solidFill>
                  <a:schemeClr val="bg2">
                    <a:lumMod val="25000"/>
                  </a:schemeClr>
                </a:solidFill>
              </a:rPr>
              <a:t>)</a:t>
            </a:r>
          </a:p>
        </p:txBody>
      </p:sp>
      <p:sp>
        <p:nvSpPr>
          <p:cNvPr id="14" name="Rectangle 13">
            <a:extLst>
              <a:ext uri="{FF2B5EF4-FFF2-40B4-BE49-F238E27FC236}">
                <a16:creationId xmlns:a16="http://schemas.microsoft.com/office/drawing/2014/main" xmlns="" id="{E6D433C9-E85F-462A-AB7D-C5CAAA4FB42D}"/>
              </a:ext>
            </a:extLst>
          </p:cNvPr>
          <p:cNvSpPr/>
          <p:nvPr/>
        </p:nvSpPr>
        <p:spPr>
          <a:xfrm>
            <a:off x="197514" y="2811812"/>
            <a:ext cx="6373586" cy="942435"/>
          </a:xfrm>
          <a:prstGeom prst="rect">
            <a:avLst/>
          </a:prstGeom>
          <a:no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54007" tIns="54007" rIns="54000" bIns="54007" rtlCol="0" anchor="t">
            <a:noAutofit/>
          </a:bodyPr>
          <a:lstStyle/>
          <a:p>
            <a:pPr marL="104775" indent="-104775">
              <a:spcBef>
                <a:spcPts val="450"/>
              </a:spcBef>
              <a:buClr>
                <a:schemeClr val="tx1"/>
              </a:buClr>
              <a:buSzPct val="100000"/>
              <a:buFont typeface="Arial" panose="020B0604020202020204" pitchFamily="34" charset="0"/>
              <a:buChar char="–"/>
              <a:tabLst>
                <a:tab pos="1344216" algn="l"/>
                <a:tab pos="2552700" algn="l"/>
              </a:tabLst>
            </a:pPr>
            <a:r>
              <a:rPr lang="de-DE" sz="825" dirty="0">
                <a:solidFill>
                  <a:schemeClr val="tx1"/>
                </a:solidFill>
                <a:latin typeface="Arial" panose="020B0604020202020204" pitchFamily="34" charset="0"/>
              </a:rPr>
              <a:t>Weltweit einzigartig exklusive Vertriebs- &amp; Entwicklungspartnerschaft </a:t>
            </a:r>
          </a:p>
          <a:p>
            <a:pPr marL="104775" indent="-104775">
              <a:spcBef>
                <a:spcPts val="450"/>
              </a:spcBef>
              <a:buClr>
                <a:schemeClr val="tx1"/>
              </a:buClr>
              <a:buSzPct val="100000"/>
              <a:buFont typeface="Arial" panose="020B0604020202020204" pitchFamily="34" charset="0"/>
              <a:buChar char="–"/>
              <a:tabLst>
                <a:tab pos="1344216" algn="l"/>
                <a:tab pos="2552700" algn="l"/>
              </a:tabLst>
            </a:pPr>
            <a:r>
              <a:rPr lang="de-DE" sz="825" dirty="0" err="1">
                <a:solidFill>
                  <a:schemeClr val="tx1"/>
                </a:solidFill>
                <a:latin typeface="Arial" panose="020B0604020202020204" pitchFamily="34" charset="0"/>
              </a:rPr>
              <a:t>aag</a:t>
            </a:r>
            <a:r>
              <a:rPr lang="de-DE" sz="825" dirty="0">
                <a:solidFill>
                  <a:schemeClr val="tx1"/>
                </a:solidFill>
                <a:latin typeface="Arial" panose="020B0604020202020204" pitchFamily="34" charset="0"/>
              </a:rPr>
              <a:t> Maschinenhersteller vertrauen FarmFacts mehr, als großen Spielern wie SAP und </a:t>
            </a:r>
            <a:r>
              <a:rPr lang="de-DE" sz="825" dirty="0" err="1">
                <a:solidFill>
                  <a:schemeClr val="tx1"/>
                </a:solidFill>
                <a:latin typeface="Arial" panose="020B0604020202020204" pitchFamily="34" charset="0"/>
              </a:rPr>
              <a:t>arvato</a:t>
            </a:r>
            <a:endParaRPr lang="de-DE" sz="825" dirty="0">
              <a:solidFill>
                <a:schemeClr val="tx1"/>
              </a:solidFill>
              <a:latin typeface="Arial" panose="020B0604020202020204" pitchFamily="34" charset="0"/>
            </a:endParaRPr>
          </a:p>
          <a:p>
            <a:pPr marL="104775" indent="-104775">
              <a:spcBef>
                <a:spcPts val="450"/>
              </a:spcBef>
              <a:buClr>
                <a:schemeClr val="tx1"/>
              </a:buClr>
              <a:buSzPct val="100000"/>
              <a:buFont typeface="Arial" panose="020B0604020202020204" pitchFamily="34" charset="0"/>
              <a:buChar char="–"/>
              <a:tabLst>
                <a:tab pos="1344216" algn="l"/>
                <a:tab pos="2552700" algn="l"/>
              </a:tabLst>
            </a:pPr>
            <a:r>
              <a:rPr lang="de-DE" sz="825" dirty="0" err="1">
                <a:solidFill>
                  <a:schemeClr val="tx1"/>
                </a:solidFill>
                <a:latin typeface="Arial" panose="020B0604020202020204" pitchFamily="34" charset="0"/>
              </a:rPr>
              <a:t>FarmFacts’s</a:t>
            </a:r>
            <a:r>
              <a:rPr lang="de-DE" sz="825" dirty="0">
                <a:solidFill>
                  <a:schemeClr val="tx1"/>
                </a:solidFill>
                <a:latin typeface="Arial" panose="020B0604020202020204" pitchFamily="34" charset="0"/>
              </a:rPr>
              <a:t> NEXT Farming ist exklusiv eine </a:t>
            </a:r>
            <a:r>
              <a:rPr lang="de-DE" sz="825" dirty="0" err="1">
                <a:solidFill>
                  <a:schemeClr val="tx1"/>
                </a:solidFill>
                <a:latin typeface="Arial" panose="020B0604020202020204" pitchFamily="34" charset="0"/>
              </a:rPr>
              <a:t>cross</a:t>
            </a:r>
            <a:r>
              <a:rPr lang="de-DE" sz="825" dirty="0">
                <a:solidFill>
                  <a:schemeClr val="tx1"/>
                </a:solidFill>
                <a:latin typeface="Arial" panose="020B0604020202020204" pitchFamily="34" charset="0"/>
              </a:rPr>
              <a:t>-Hersteller/ </a:t>
            </a:r>
            <a:r>
              <a:rPr lang="de-DE" sz="825" dirty="0" err="1">
                <a:solidFill>
                  <a:schemeClr val="tx1"/>
                </a:solidFill>
                <a:latin typeface="Arial" panose="020B0604020202020204" pitchFamily="34" charset="0"/>
              </a:rPr>
              <a:t>cross</a:t>
            </a:r>
            <a:r>
              <a:rPr lang="de-DE" sz="825" dirty="0">
                <a:solidFill>
                  <a:schemeClr val="tx1"/>
                </a:solidFill>
                <a:latin typeface="Arial" panose="020B0604020202020204" pitchFamily="34" charset="0"/>
              </a:rPr>
              <a:t>-Brand Farm Management und Maschinen integrierte Smart Farming </a:t>
            </a:r>
            <a:r>
              <a:rPr lang="de-DE" sz="825" dirty="0" smtClean="0">
                <a:solidFill>
                  <a:schemeClr val="tx1"/>
                </a:solidFill>
                <a:latin typeface="Arial" panose="020B0604020202020204" pitchFamily="34" charset="0"/>
              </a:rPr>
              <a:t>Plattform</a:t>
            </a:r>
            <a:endParaRPr lang="de-DE" sz="825" dirty="0">
              <a:solidFill>
                <a:schemeClr val="tx1"/>
              </a:solidFill>
              <a:latin typeface="Arial" panose="020B0604020202020204" pitchFamily="34" charset="0"/>
            </a:endParaRPr>
          </a:p>
          <a:p>
            <a:pPr marL="104775" indent="-104775">
              <a:spcBef>
                <a:spcPts val="450"/>
              </a:spcBef>
              <a:buClr>
                <a:schemeClr val="tx1"/>
              </a:buClr>
              <a:buSzPct val="100000"/>
              <a:buFont typeface="Arial" panose="020B0604020202020204" pitchFamily="34" charset="0"/>
              <a:buChar char="–"/>
              <a:tabLst>
                <a:tab pos="1344216" algn="l"/>
                <a:tab pos="2552700" algn="l"/>
              </a:tabLst>
            </a:pPr>
            <a:r>
              <a:rPr lang="de-DE" sz="825" dirty="0">
                <a:solidFill>
                  <a:schemeClr val="tx1"/>
                </a:solidFill>
                <a:latin typeface="Arial" panose="020B0604020202020204" pitchFamily="34" charset="0"/>
              </a:rPr>
              <a:t>Erste Markteinführung in 10+ europäische  Ländern</a:t>
            </a:r>
          </a:p>
        </p:txBody>
      </p:sp>
      <p:sp>
        <p:nvSpPr>
          <p:cNvPr id="15" name="Isosceles Triangle 14">
            <a:extLst>
              <a:ext uri="{FF2B5EF4-FFF2-40B4-BE49-F238E27FC236}">
                <a16:creationId xmlns:a16="http://schemas.microsoft.com/office/drawing/2014/main" xmlns="" id="{705A577A-CEBF-44A5-ABEB-A292AEBDBE61}"/>
              </a:ext>
            </a:extLst>
          </p:cNvPr>
          <p:cNvSpPr/>
          <p:nvPr/>
        </p:nvSpPr>
        <p:spPr>
          <a:xfrm rot="10800000">
            <a:off x="208458" y="3762259"/>
            <a:ext cx="8686725" cy="157583"/>
          </a:xfrm>
          <a:prstGeom prst="triangle">
            <a:avLst/>
          </a:prstGeom>
          <a:solidFill>
            <a:schemeClr val="bg2"/>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54007" tIns="54007" rIns="54007" bIns="54007" rtlCol="0" anchor="ctr"/>
          <a:lstStyle/>
          <a:p>
            <a:pPr algn="ctr">
              <a:buClr>
                <a:schemeClr val="bg1"/>
              </a:buClr>
            </a:pPr>
            <a:endParaRPr lang="de-DE" sz="1350" dirty="0">
              <a:solidFill>
                <a:schemeClr val="bg1"/>
              </a:solidFill>
            </a:endParaRPr>
          </a:p>
        </p:txBody>
      </p:sp>
      <p:sp>
        <p:nvSpPr>
          <p:cNvPr id="16" name="Rectangle 15">
            <a:extLst>
              <a:ext uri="{FF2B5EF4-FFF2-40B4-BE49-F238E27FC236}">
                <a16:creationId xmlns:a16="http://schemas.microsoft.com/office/drawing/2014/main" xmlns="" id="{A3398670-3B4F-408F-9279-E5D49C0C3D0F}"/>
              </a:ext>
            </a:extLst>
          </p:cNvPr>
          <p:cNvSpPr/>
          <p:nvPr/>
        </p:nvSpPr>
        <p:spPr>
          <a:xfrm>
            <a:off x="208459" y="3975907"/>
            <a:ext cx="8686725" cy="681469"/>
          </a:xfrm>
          <a:prstGeom prst="rect">
            <a:avLst/>
          </a:prstGeom>
          <a:solidFill>
            <a:schemeClr val="bg2"/>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54007" tIns="54007" rIns="54007" bIns="54007" rtlCol="0" anchor="ctr">
            <a:noAutofit/>
          </a:bodyPr>
          <a:lstStyle/>
          <a:p>
            <a:pPr marL="114300" indent="-114300">
              <a:lnSpc>
                <a:spcPct val="90000"/>
              </a:lnSpc>
              <a:spcBef>
                <a:spcPts val="450"/>
              </a:spcBef>
              <a:buClr>
                <a:schemeClr val="tx1"/>
              </a:buClr>
              <a:buSzPct val="100000"/>
              <a:buFont typeface="Arial" panose="020B0604020202020204" pitchFamily="34" charset="0"/>
              <a:buChar char="–"/>
            </a:pPr>
            <a:r>
              <a:rPr lang="de-DE" sz="900" dirty="0">
                <a:solidFill>
                  <a:schemeClr val="bg2">
                    <a:lumMod val="25000"/>
                  </a:schemeClr>
                </a:solidFill>
                <a:latin typeface="Arial" panose="020B0604020202020204" pitchFamily="34" charset="0"/>
              </a:rPr>
              <a:t>Breiter Markzugang und sichere Marktbearbeitung </a:t>
            </a:r>
          </a:p>
          <a:p>
            <a:pPr marL="114300" indent="-114300">
              <a:lnSpc>
                <a:spcPct val="90000"/>
              </a:lnSpc>
              <a:spcBef>
                <a:spcPts val="450"/>
              </a:spcBef>
              <a:buClr>
                <a:schemeClr val="tx1"/>
              </a:buClr>
              <a:buSzPct val="100000"/>
              <a:buFont typeface="Arial" panose="020B0604020202020204" pitchFamily="34" charset="0"/>
              <a:buChar char="–"/>
            </a:pPr>
            <a:r>
              <a:rPr lang="de-DE" sz="900" dirty="0">
                <a:solidFill>
                  <a:schemeClr val="bg2">
                    <a:lumMod val="25000"/>
                  </a:schemeClr>
                </a:solidFill>
                <a:latin typeface="Arial" panose="020B0604020202020204" pitchFamily="34" charset="0"/>
              </a:rPr>
              <a:t>Marginale Kunden Akquise Kosten</a:t>
            </a:r>
          </a:p>
          <a:p>
            <a:pPr marL="114300" indent="-114300">
              <a:lnSpc>
                <a:spcPct val="90000"/>
              </a:lnSpc>
              <a:spcBef>
                <a:spcPts val="450"/>
              </a:spcBef>
              <a:buClr>
                <a:schemeClr val="tx1"/>
              </a:buClr>
              <a:buSzPct val="100000"/>
              <a:buFont typeface="Arial" panose="020B0604020202020204" pitchFamily="34" charset="0"/>
              <a:buChar char="–"/>
            </a:pPr>
            <a:r>
              <a:rPr lang="de-DE" sz="900" dirty="0">
                <a:solidFill>
                  <a:schemeClr val="bg2">
                    <a:lumMod val="25000"/>
                  </a:schemeClr>
                </a:solidFill>
                <a:latin typeface="Arial" panose="020B0604020202020204" pitchFamily="34" charset="0"/>
              </a:rPr>
              <a:t>Direkter Endkundenzugang mit hohem </a:t>
            </a:r>
            <a:r>
              <a:rPr lang="de-DE" sz="900" dirty="0" err="1">
                <a:solidFill>
                  <a:schemeClr val="bg2">
                    <a:lumMod val="25000"/>
                  </a:schemeClr>
                </a:solidFill>
                <a:latin typeface="Arial" panose="020B0604020202020204" pitchFamily="34" charset="0"/>
              </a:rPr>
              <a:t>Upsell</a:t>
            </a:r>
            <a:r>
              <a:rPr lang="de-DE" sz="900" dirty="0">
                <a:solidFill>
                  <a:schemeClr val="bg2">
                    <a:lumMod val="25000"/>
                  </a:schemeClr>
                </a:solidFill>
                <a:latin typeface="Arial" panose="020B0604020202020204" pitchFamily="34" charset="0"/>
              </a:rPr>
              <a:t>-Potential</a:t>
            </a:r>
          </a:p>
        </p:txBody>
      </p:sp>
      <p:pic>
        <p:nvPicPr>
          <p:cNvPr id="17" name="Bild 1" descr="AGCO_logo - Red - Black - Text">
            <a:extLst>
              <a:ext uri="{FF2B5EF4-FFF2-40B4-BE49-F238E27FC236}">
                <a16:creationId xmlns:a16="http://schemas.microsoft.com/office/drawing/2014/main" xmlns="" id="{EE85381E-2DD9-42C9-898A-F05EFF2DDED4}"/>
              </a:ext>
            </a:extLst>
          </p:cNvPr>
          <p:cNvPicPr/>
          <p:nvPr/>
        </p:nvPicPr>
        <p:blipFill>
          <a:blip r:embed="rId8"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7655484" y="2652759"/>
            <a:ext cx="903968" cy="331254"/>
          </a:xfrm>
          <a:prstGeom prst="rect">
            <a:avLst/>
          </a:prstGeom>
          <a:noFill/>
          <a:ln>
            <a:noFill/>
          </a:ln>
        </p:spPr>
      </p:pic>
      <p:pic>
        <p:nvPicPr>
          <p:cNvPr id="22" name="Picture 21" descr="C:\Users\cop\Work Folders\Desktop\Kuhn\KUHN_LOGO.png">
            <a:extLst>
              <a:ext uri="{FF2B5EF4-FFF2-40B4-BE49-F238E27FC236}">
                <a16:creationId xmlns:a16="http://schemas.microsoft.com/office/drawing/2014/main" xmlns="" id="{E1A709FC-B859-4D5F-B519-A57138142688}"/>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a:off x="7762486" y="3246825"/>
            <a:ext cx="689964" cy="311737"/>
          </a:xfrm>
          <a:prstGeom prst="rect">
            <a:avLst/>
          </a:prstGeom>
          <a:noFill/>
          <a:ln>
            <a:noFill/>
          </a:ln>
        </p:spPr>
      </p:pic>
      <p:pic>
        <p:nvPicPr>
          <p:cNvPr id="23" name="Picture 22" descr="C:\Users\cop\Work Folders\Desktop\Lemken\LEMKEN_Logo_claim_CMYK.jpg">
            <a:extLst>
              <a:ext uri="{FF2B5EF4-FFF2-40B4-BE49-F238E27FC236}">
                <a16:creationId xmlns:a16="http://schemas.microsoft.com/office/drawing/2014/main" xmlns="" id="{68081937-A561-4BB8-80FC-897B9130AAD0}"/>
              </a:ext>
            </a:extLst>
          </p:cNvPr>
          <p:cNvPicPr/>
          <p:nvPr/>
        </p:nvPicPr>
        <p:blipFill>
          <a:blip r:embed="rId10"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64652" y="3069784"/>
            <a:ext cx="835781" cy="175118"/>
          </a:xfrm>
          <a:prstGeom prst="rect">
            <a:avLst/>
          </a:prstGeom>
          <a:noFill/>
          <a:ln>
            <a:noFill/>
          </a:ln>
        </p:spPr>
      </p:pic>
      <p:pic>
        <p:nvPicPr>
          <p:cNvPr id="24" name="Picture 23" descr="C:\Users\cop\Work Folders\Desktop\Krone\Office_Web\KRONE_The-Power-of-Green_1c.jpg">
            <a:extLst>
              <a:ext uri="{FF2B5EF4-FFF2-40B4-BE49-F238E27FC236}">
                <a16:creationId xmlns:a16="http://schemas.microsoft.com/office/drawing/2014/main" xmlns="" id="{528BA9A4-FB68-496C-9278-AAD400AA463B}"/>
              </a:ext>
            </a:extLst>
          </p:cNvPr>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2199" y="3030802"/>
            <a:ext cx="890540" cy="213521"/>
          </a:xfrm>
          <a:prstGeom prst="rect">
            <a:avLst/>
          </a:prstGeom>
          <a:noFill/>
          <a:ln>
            <a:noFill/>
          </a:ln>
        </p:spPr>
      </p:pic>
      <p:pic>
        <p:nvPicPr>
          <p:cNvPr id="25" name="Picture 24" descr="C:\Users\cop\Work Folders\Desktop\Pöttinger\Logo_Poettinger_2lines_RGB.jpg">
            <a:extLst>
              <a:ext uri="{FF2B5EF4-FFF2-40B4-BE49-F238E27FC236}">
                <a16:creationId xmlns:a16="http://schemas.microsoft.com/office/drawing/2014/main" xmlns="" id="{21C60542-1DFC-4217-A508-8F5B4AD36B61}"/>
              </a:ext>
            </a:extLst>
          </p:cNvPr>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13262" y="2665646"/>
            <a:ext cx="738565" cy="278645"/>
          </a:xfrm>
          <a:prstGeom prst="rect">
            <a:avLst/>
          </a:prstGeom>
          <a:noFill/>
          <a:ln>
            <a:noFill/>
          </a:ln>
        </p:spPr>
      </p:pic>
      <p:pic>
        <p:nvPicPr>
          <p:cNvPr id="26" name="Picture 25" descr="C:\Users\cop\Work Folders\Desktop\Rauch\RAUCHLogo-v-r-wir-cmyk.eps">
            <a:extLst>
              <a:ext uri="{FF2B5EF4-FFF2-40B4-BE49-F238E27FC236}">
                <a16:creationId xmlns:a16="http://schemas.microsoft.com/office/drawing/2014/main" xmlns="" id="{7CC6ED4E-F691-4838-ACCA-F75A6BAE3FCE}"/>
              </a:ext>
            </a:extLst>
          </p:cNvPr>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796153" y="3326108"/>
            <a:ext cx="772781" cy="173370"/>
          </a:xfrm>
          <a:prstGeom prst="rect">
            <a:avLst/>
          </a:prstGeom>
          <a:noFill/>
          <a:ln>
            <a:noFill/>
          </a:ln>
        </p:spPr>
      </p:pic>
      <p:sp>
        <p:nvSpPr>
          <p:cNvPr id="42" name="Rectangle 13">
            <a:extLst>
              <a:ext uri="{FF2B5EF4-FFF2-40B4-BE49-F238E27FC236}">
                <a16:creationId xmlns:a16="http://schemas.microsoft.com/office/drawing/2014/main" xmlns="" id="{E6D433C9-E85F-462A-AB7D-C5CAAA4FB42D}"/>
              </a:ext>
            </a:extLst>
          </p:cNvPr>
          <p:cNvSpPr/>
          <p:nvPr/>
        </p:nvSpPr>
        <p:spPr>
          <a:xfrm>
            <a:off x="197514" y="2430855"/>
            <a:ext cx="8697670" cy="235871"/>
          </a:xfrm>
          <a:prstGeom prst="rect">
            <a:avLst/>
          </a:prstGeom>
          <a:no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54007" tIns="54007" rIns="54000" bIns="54007" rtlCol="0" anchor="t">
            <a:noAutofit/>
          </a:bodyPr>
          <a:lstStyle/>
          <a:p>
            <a:pPr>
              <a:spcBef>
                <a:spcPts val="225"/>
              </a:spcBef>
              <a:buClr>
                <a:schemeClr val="tx1"/>
              </a:buClr>
              <a:buSzPct val="100000"/>
            </a:pPr>
            <a:r>
              <a:rPr lang="de-DE" sz="975" b="1" dirty="0">
                <a:solidFill>
                  <a:srgbClr val="009650"/>
                </a:solidFill>
                <a:latin typeface="Arial" panose="020B0604020202020204" pitchFamily="34" charset="0"/>
              </a:rPr>
              <a:t>NEXT </a:t>
            </a:r>
            <a:r>
              <a:rPr lang="de-DE" sz="975" b="1" dirty="0" err="1">
                <a:solidFill>
                  <a:srgbClr val="009650"/>
                </a:solidFill>
                <a:latin typeface="Arial" panose="020B0604020202020204" pitchFamily="34" charset="0"/>
              </a:rPr>
              <a:t>Farming</a:t>
            </a:r>
            <a:r>
              <a:rPr lang="de-DE" sz="975" dirty="0">
                <a:solidFill>
                  <a:srgbClr val="009650"/>
                </a:solidFill>
                <a:latin typeface="Arial" panose="020B0604020202020204" pitchFamily="34" charset="0"/>
              </a:rPr>
              <a:t> </a:t>
            </a:r>
            <a:r>
              <a:rPr lang="de-DE" sz="975" b="1" dirty="0">
                <a:solidFill>
                  <a:srgbClr val="009650"/>
                </a:solidFill>
                <a:latin typeface="Arial" panose="020B0604020202020204" pitchFamily="34" charset="0"/>
              </a:rPr>
              <a:t>kommt mit jeder (digitalen) Maschine automatisch über die Vertriebsstrukturen der </a:t>
            </a:r>
            <a:r>
              <a:rPr lang="de-DE" sz="975" b="1" dirty="0" err="1">
                <a:solidFill>
                  <a:srgbClr val="009650"/>
                </a:solidFill>
                <a:latin typeface="Arial" panose="020B0604020202020204" pitchFamily="34" charset="0"/>
              </a:rPr>
              <a:t>aag</a:t>
            </a:r>
            <a:r>
              <a:rPr lang="de-DE" sz="975" b="1" dirty="0">
                <a:solidFill>
                  <a:srgbClr val="009650"/>
                </a:solidFill>
                <a:latin typeface="Arial" panose="020B0604020202020204" pitchFamily="34" charset="0"/>
              </a:rPr>
              <a:t> zum Endkunden</a:t>
            </a:r>
          </a:p>
        </p:txBody>
      </p:sp>
      <p:sp>
        <p:nvSpPr>
          <p:cNvPr id="78" name="Rechteck 77">
            <a:extLst/>
          </p:cNvPr>
          <p:cNvSpPr/>
          <p:nvPr/>
        </p:nvSpPr>
        <p:spPr>
          <a:xfrm>
            <a:off x="2356934" y="1680606"/>
            <a:ext cx="1743969" cy="461665"/>
          </a:xfrm>
          <a:prstGeom prst="rect">
            <a:avLst/>
          </a:prstGeom>
        </p:spPr>
        <p:txBody>
          <a:bodyPr wrap="square">
            <a:spAutoFit/>
          </a:bodyPr>
          <a:lstStyle/>
          <a:p>
            <a:pPr algn="r"/>
            <a:r>
              <a:rPr lang="de-DE" sz="800" dirty="0">
                <a:latin typeface="Arial" panose="020B0604020202020204" pitchFamily="34" charset="0"/>
              </a:rPr>
              <a:t>NEXT </a:t>
            </a:r>
            <a:r>
              <a:rPr lang="de-DE" sz="800" dirty="0" err="1">
                <a:latin typeface="Arial" panose="020B0604020202020204" pitchFamily="34" charset="0"/>
              </a:rPr>
              <a:t>Farming</a:t>
            </a:r>
            <a:r>
              <a:rPr lang="de-DE" sz="800" dirty="0">
                <a:latin typeface="Arial" panose="020B0604020202020204" pitchFamily="34" charset="0"/>
              </a:rPr>
              <a:t> wird “Bestandteil” der Maschinenverkäufe der </a:t>
            </a:r>
            <a:br>
              <a:rPr lang="de-DE" sz="800" dirty="0">
                <a:latin typeface="Arial" panose="020B0604020202020204" pitchFamily="34" charset="0"/>
              </a:rPr>
            </a:br>
            <a:r>
              <a:rPr lang="de-DE" sz="800" dirty="0" err="1">
                <a:latin typeface="Arial" panose="020B0604020202020204" pitchFamily="34" charset="0"/>
              </a:rPr>
              <a:t>aag</a:t>
            </a:r>
            <a:r>
              <a:rPr lang="de-DE" sz="800" dirty="0">
                <a:latin typeface="Arial" panose="020B0604020202020204" pitchFamily="34" charset="0"/>
              </a:rPr>
              <a:t> Maschinenhersteller</a:t>
            </a:r>
            <a:endParaRPr lang="de-DE" sz="800" dirty="0"/>
          </a:p>
        </p:txBody>
      </p:sp>
      <p:pic>
        <p:nvPicPr>
          <p:cNvPr id="47" name="Grafik 31"/>
          <p:cNvPicPr>
            <a:picLocks noChangeAspect="1"/>
          </p:cNvPicPr>
          <p:nvPr/>
        </p:nvPicPr>
        <p:blipFill>
          <a:blip r:embed="rId14" cstate="print">
            <a:grayscl/>
            <a:extLst>
              <a:ext uri="{28A0092B-C50C-407E-A947-70E740481C1C}">
                <a14:useLocalDpi xmlns:a14="http://schemas.microsoft.com/office/drawing/2010/main" val="0"/>
              </a:ext>
            </a:extLst>
          </a:blip>
          <a:srcRect/>
          <a:stretch>
            <a:fillRect/>
          </a:stretch>
        </p:blipFill>
        <p:spPr bwMode="auto">
          <a:xfrm>
            <a:off x="4342294" y="1694267"/>
            <a:ext cx="708228" cy="44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Inhaltsplatzhalter 10">
            <a:extLst>
              <a:ext uri="{FF2B5EF4-FFF2-40B4-BE49-F238E27FC236}">
                <a16:creationId xmlns:a16="http://schemas.microsoft.com/office/drawing/2014/main" xmlns="" id="{FBAC82B6-2D83-594B-83C9-11DACC0B8EF6}"/>
              </a:ext>
            </a:extLst>
          </p:cNvPr>
          <p:cNvSpPr txBox="1">
            <a:spLocks/>
          </p:cNvSpPr>
          <p:nvPr/>
        </p:nvSpPr>
        <p:spPr>
          <a:xfrm>
            <a:off x="346247" y="1022619"/>
            <a:ext cx="8208259" cy="3693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2400" b="1" dirty="0" smtClean="0">
                <a:latin typeface="Arial" panose="020B0604020202020204" pitchFamily="34" charset="0"/>
                <a:cs typeface="Arial" panose="020B0604020202020204" pitchFamily="34" charset="0"/>
              </a:rPr>
              <a:t>NEXT Machine Management</a:t>
            </a:r>
            <a:endParaRPr lang="de-DE" sz="2400" b="1" dirty="0">
              <a:latin typeface="Arial" panose="020B0604020202020204" pitchFamily="34" charset="0"/>
              <a:cs typeface="Arial" panose="020B0604020202020204" pitchFamily="34" charset="0"/>
            </a:endParaRPr>
          </a:p>
        </p:txBody>
      </p:sp>
      <p:sp>
        <p:nvSpPr>
          <p:cNvPr id="50" name="Fußzeilenplatzhalter 13">
            <a:extLst>
              <a:ext uri="{FF2B5EF4-FFF2-40B4-BE49-F238E27FC236}">
                <a16:creationId xmlns:a16="http://schemas.microsoft.com/office/drawing/2014/main" xmlns="" id="{743E397F-60CB-F640-85F6-1D5ADB154A9C}"/>
              </a:ext>
            </a:extLst>
          </p:cNvPr>
          <p:cNvSpPr txBox="1">
            <a:spLocks/>
          </p:cNvSpPr>
          <p:nvPr/>
        </p:nvSpPr>
        <p:spPr>
          <a:xfrm>
            <a:off x="374526" y="4802463"/>
            <a:ext cx="3338622" cy="274637"/>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solidFill>
                  <a:srgbClr val="FFFFFF"/>
                </a:solidFill>
                <a:latin typeface="Arial"/>
                <a:cs typeface="Arial"/>
              </a:rPr>
              <a:t>FarmFacts GmbH</a:t>
            </a:r>
            <a:endParaRPr lang="en-US" sz="800" dirty="0">
              <a:solidFill>
                <a:srgbClr val="FFFFFF"/>
              </a:solidFill>
              <a:latin typeface="Arial"/>
              <a:cs typeface="Arial"/>
            </a:endParaRPr>
          </a:p>
        </p:txBody>
      </p:sp>
    </p:spTree>
    <p:extLst>
      <p:ext uri="{BB962C8B-B14F-4D97-AF65-F5344CB8AC3E}">
        <p14:creationId xmlns:p14="http://schemas.microsoft.com/office/powerpoint/2010/main" val="2206889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xmlns="" id="{FBAC82B6-2D83-594B-83C9-11DACC0B8EF6}"/>
              </a:ext>
            </a:extLst>
          </p:cNvPr>
          <p:cNvSpPr>
            <a:spLocks noGrp="1"/>
          </p:cNvSpPr>
          <p:nvPr>
            <p:ph sz="quarter" idx="10"/>
          </p:nvPr>
        </p:nvSpPr>
        <p:spPr/>
        <p:txBody>
          <a:bodyPr/>
          <a:lstStyle/>
          <a:p>
            <a:r>
              <a:rPr lang="de-DE" dirty="0"/>
              <a:t>NEXT Farming</a:t>
            </a:r>
            <a:r>
              <a:rPr lang="de-DE" baseline="30000" dirty="0"/>
              <a:t> OFFICE</a:t>
            </a:r>
            <a:r>
              <a:rPr lang="de-DE" dirty="0"/>
              <a:t>.</a:t>
            </a:r>
          </a:p>
        </p:txBody>
      </p:sp>
      <p:sp>
        <p:nvSpPr>
          <p:cNvPr id="12" name="Inhaltsplatzhalter 11">
            <a:extLst>
              <a:ext uri="{FF2B5EF4-FFF2-40B4-BE49-F238E27FC236}">
                <a16:creationId xmlns:a16="http://schemas.microsoft.com/office/drawing/2014/main" xmlns="" id="{061653B5-A14E-F54F-831E-89D6AB2EFD3D}"/>
              </a:ext>
            </a:extLst>
          </p:cNvPr>
          <p:cNvSpPr>
            <a:spLocks noGrp="1"/>
          </p:cNvSpPr>
          <p:nvPr>
            <p:ph sz="quarter" idx="11"/>
          </p:nvPr>
        </p:nvSpPr>
        <p:spPr>
          <a:xfrm>
            <a:off x="439554" y="1497110"/>
            <a:ext cx="8208259" cy="246221"/>
          </a:xfrm>
        </p:spPr>
        <p:txBody>
          <a:bodyPr/>
          <a:lstStyle/>
          <a:p>
            <a:pPr fontAlgn="base"/>
            <a:r>
              <a:rPr lang="de-DE" b="0" dirty="0">
                <a:solidFill>
                  <a:schemeClr val="bg2"/>
                </a:solidFill>
              </a:rPr>
              <a:t>Die Königsklasse im Farm-Management.</a:t>
            </a:r>
          </a:p>
        </p:txBody>
      </p:sp>
      <p:sp>
        <p:nvSpPr>
          <p:cNvPr id="13" name="Inhaltsplatzhalter 12">
            <a:extLst>
              <a:ext uri="{FF2B5EF4-FFF2-40B4-BE49-F238E27FC236}">
                <a16:creationId xmlns:a16="http://schemas.microsoft.com/office/drawing/2014/main" xmlns="" id="{1B0F64DA-0FE3-774E-A048-09205A1A58E5}"/>
              </a:ext>
            </a:extLst>
          </p:cNvPr>
          <p:cNvSpPr>
            <a:spLocks noGrp="1"/>
          </p:cNvSpPr>
          <p:nvPr>
            <p:ph sz="quarter" idx="12"/>
          </p:nvPr>
        </p:nvSpPr>
        <p:spPr>
          <a:xfrm>
            <a:off x="439738" y="2062715"/>
            <a:ext cx="4092791" cy="2374347"/>
          </a:xfrm>
        </p:spPr>
        <p:txBody>
          <a:bodyPr/>
          <a:lstStyle/>
          <a:p>
            <a:pPr marL="171450" indent="-171450"/>
            <a:r>
              <a:rPr lang="de-DE" dirty="0"/>
              <a:t>Funktionsstarkes Rundumpaket</a:t>
            </a:r>
          </a:p>
          <a:p>
            <a:pPr marL="171450" indent="-171450"/>
            <a:r>
              <a:rPr lang="de-DE" dirty="0"/>
              <a:t>Desktopbasierte Anwendung</a:t>
            </a:r>
          </a:p>
          <a:p>
            <a:pPr marL="171450" indent="-171450"/>
            <a:r>
              <a:rPr lang="de-DE" dirty="0"/>
              <a:t>Umfassende Erfolgsanalyse und -auswertung</a:t>
            </a:r>
          </a:p>
          <a:p>
            <a:pPr marL="171450" indent="-171450"/>
            <a:r>
              <a:rPr lang="de-DE" dirty="0"/>
              <a:t>Individuelle Lösungen für alle Betriebsprozesse und –typen, u. a. für Gemüsebau oder Lohnunternehmen</a:t>
            </a:r>
          </a:p>
          <a:p>
            <a:pPr marL="171450" indent="-171450"/>
            <a:endParaRPr lang="de-DE" dirty="0"/>
          </a:p>
        </p:txBody>
      </p:sp>
      <p:sp>
        <p:nvSpPr>
          <p:cNvPr id="14" name="Fußzeilenplatzhalter 13">
            <a:extLst>
              <a:ext uri="{FF2B5EF4-FFF2-40B4-BE49-F238E27FC236}">
                <a16:creationId xmlns:a16="http://schemas.microsoft.com/office/drawing/2014/main" xmlns="" id="{743E397F-60CB-F640-85F6-1D5ADB154A9C}"/>
              </a:ext>
            </a:extLst>
          </p:cNvPr>
          <p:cNvSpPr>
            <a:spLocks noGrp="1"/>
          </p:cNvSpPr>
          <p:nvPr>
            <p:ph type="ftr" sz="quarter" idx="3"/>
          </p:nvPr>
        </p:nvSpPr>
        <p:spPr/>
        <p:txBody>
          <a:bodyPr/>
          <a:lstStyle/>
          <a:p>
            <a:r>
              <a:rPr lang="en-US" dirty="0">
                <a:solidFill>
                  <a:srgbClr val="FFFFFF"/>
                </a:solidFill>
                <a:latin typeface="Arial"/>
                <a:cs typeface="Arial"/>
              </a:rPr>
              <a:t>FarmFacts GmbH</a:t>
            </a:r>
          </a:p>
        </p:txBody>
      </p:sp>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t="2082"/>
          <a:stretch/>
        </p:blipFill>
        <p:spPr>
          <a:xfrm>
            <a:off x="4745404" y="2062715"/>
            <a:ext cx="3902409" cy="1996168"/>
          </a:xfrm>
          <a:prstGeom prst="rect">
            <a:avLst/>
          </a:prstGeom>
        </p:spPr>
      </p:pic>
    </p:spTree>
    <p:extLst>
      <p:ext uri="{BB962C8B-B14F-4D97-AF65-F5344CB8AC3E}">
        <p14:creationId xmlns:p14="http://schemas.microsoft.com/office/powerpoint/2010/main" val="15205586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ykE3ZW3GTEuAwcaXtmvkqQ"/>
</p:tagLst>
</file>

<file path=ppt/theme/theme1.xml><?xml version="1.0" encoding="utf-8"?>
<a:theme xmlns:a="http://schemas.openxmlformats.org/drawingml/2006/main" name="Office-Design">
  <a:themeElements>
    <a:clrScheme name="Farm Facts Farbpalette">
      <a:dk1>
        <a:srgbClr val="000000"/>
      </a:dk1>
      <a:lt1>
        <a:srgbClr val="FFFFFF"/>
      </a:lt1>
      <a:dk2>
        <a:srgbClr val="000000"/>
      </a:dk2>
      <a:lt2>
        <a:srgbClr val="009650"/>
      </a:lt2>
      <a:accent1>
        <a:srgbClr val="009650"/>
      </a:accent1>
      <a:accent2>
        <a:srgbClr val="009650"/>
      </a:accent2>
      <a:accent3>
        <a:srgbClr val="009650"/>
      </a:accent3>
      <a:accent4>
        <a:srgbClr val="009650"/>
      </a:accent4>
      <a:accent5>
        <a:srgbClr val="009650"/>
      </a:accent5>
      <a:accent6>
        <a:srgbClr val="E63223"/>
      </a:accent6>
      <a:hlink>
        <a:srgbClr val="009650"/>
      </a:hlink>
      <a:folHlink>
        <a:srgbClr val="00965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nutzerdefiniertes Design">
  <a:themeElements>
    <a:clrScheme name="Farm Facts Farbpalette">
      <a:dk1>
        <a:srgbClr val="000000"/>
      </a:dk1>
      <a:lt1>
        <a:srgbClr val="FFFFFF"/>
      </a:lt1>
      <a:dk2>
        <a:srgbClr val="000000"/>
      </a:dk2>
      <a:lt2>
        <a:srgbClr val="009650"/>
      </a:lt2>
      <a:accent1>
        <a:srgbClr val="009650"/>
      </a:accent1>
      <a:accent2>
        <a:srgbClr val="009650"/>
      </a:accent2>
      <a:accent3>
        <a:srgbClr val="009650"/>
      </a:accent3>
      <a:accent4>
        <a:srgbClr val="009650"/>
      </a:accent4>
      <a:accent5>
        <a:srgbClr val="009650"/>
      </a:accent5>
      <a:accent6>
        <a:srgbClr val="E63223"/>
      </a:accent6>
      <a:hlink>
        <a:srgbClr val="009650"/>
      </a:hlink>
      <a:folHlink>
        <a:srgbClr val="00965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Benutzerdefiniertes Design">
  <a:themeElements>
    <a:clrScheme name="Farm Facts Farbpalette">
      <a:dk1>
        <a:srgbClr val="000000"/>
      </a:dk1>
      <a:lt1>
        <a:srgbClr val="FFFFFF"/>
      </a:lt1>
      <a:dk2>
        <a:srgbClr val="000000"/>
      </a:dk2>
      <a:lt2>
        <a:srgbClr val="009650"/>
      </a:lt2>
      <a:accent1>
        <a:srgbClr val="009650"/>
      </a:accent1>
      <a:accent2>
        <a:srgbClr val="009650"/>
      </a:accent2>
      <a:accent3>
        <a:srgbClr val="009650"/>
      </a:accent3>
      <a:accent4>
        <a:srgbClr val="009650"/>
      </a:accent4>
      <a:accent5>
        <a:srgbClr val="009650"/>
      </a:accent5>
      <a:accent6>
        <a:srgbClr val="E63223"/>
      </a:accent6>
      <a:hlink>
        <a:srgbClr val="009650"/>
      </a:hlink>
      <a:folHlink>
        <a:srgbClr val="00965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1562</Words>
  <Application>Microsoft Office PowerPoint</Application>
  <PresentationFormat>Bildschirmpräsentation (16:9)</PresentationFormat>
  <Paragraphs>261</Paragraphs>
  <Slides>29</Slides>
  <Notes>1</Notes>
  <HiddenSlides>19</HiddenSlides>
  <MMClips>0</MMClips>
  <ScaleCrop>false</ScaleCrop>
  <HeadingPairs>
    <vt:vector size="8" baseType="variant">
      <vt:variant>
        <vt:lpstr>Verwendete Schriftarten</vt:lpstr>
      </vt:variant>
      <vt:variant>
        <vt:i4>5</vt:i4>
      </vt:variant>
      <vt:variant>
        <vt:lpstr>Design</vt:lpstr>
      </vt:variant>
      <vt:variant>
        <vt:i4>3</vt:i4>
      </vt:variant>
      <vt:variant>
        <vt:lpstr>Eingebettete OLE-Server</vt:lpstr>
      </vt:variant>
      <vt:variant>
        <vt:i4>1</vt:i4>
      </vt:variant>
      <vt:variant>
        <vt:lpstr>Folientitel</vt:lpstr>
      </vt:variant>
      <vt:variant>
        <vt:i4>29</vt:i4>
      </vt:variant>
    </vt:vector>
  </HeadingPairs>
  <TitlesOfParts>
    <vt:vector size="38" baseType="lpstr">
      <vt:lpstr>MS PGothic</vt:lpstr>
      <vt:lpstr>MS PGothic</vt:lpstr>
      <vt:lpstr>Arial</vt:lpstr>
      <vt:lpstr>Calibri</vt:lpstr>
      <vt:lpstr>Wingdings</vt:lpstr>
      <vt:lpstr>Office-Design</vt:lpstr>
      <vt:lpstr>Benutzerdefiniertes Design</vt:lpstr>
      <vt:lpstr>1_Benutzerdefiniertes Design</vt:lpstr>
      <vt:lpstr>think-cell Slide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KOMMID Werbung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Kristina Walter</dc:creator>
  <cp:lastModifiedBy>Alex Wiener</cp:lastModifiedBy>
  <cp:revision>140</cp:revision>
  <dcterms:created xsi:type="dcterms:W3CDTF">2018-06-18T14:11:55Z</dcterms:created>
  <dcterms:modified xsi:type="dcterms:W3CDTF">2019-07-02T13:45:52Z</dcterms:modified>
</cp:coreProperties>
</file>