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16"/>
  </p:notesMasterIdLst>
  <p:sldIdLst>
    <p:sldId id="405" r:id="rId2"/>
    <p:sldId id="402" r:id="rId3"/>
    <p:sldId id="406" r:id="rId4"/>
    <p:sldId id="407" r:id="rId5"/>
    <p:sldId id="404" r:id="rId6"/>
    <p:sldId id="416" r:id="rId7"/>
    <p:sldId id="417" r:id="rId8"/>
    <p:sldId id="434" r:id="rId9"/>
    <p:sldId id="419" r:id="rId10"/>
    <p:sldId id="422" r:id="rId11"/>
    <p:sldId id="430" r:id="rId12"/>
    <p:sldId id="424" r:id="rId13"/>
    <p:sldId id="426" r:id="rId14"/>
    <p:sldId id="414" r:id="rId15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orient="horz" pos="4292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pos="95">
          <p15:clr>
            <a:srgbClr val="A4A3A4"/>
          </p15:clr>
        </p15:guide>
        <p15:guide id="5" pos="2358">
          <p15:clr>
            <a:srgbClr val="A4A3A4"/>
          </p15:clr>
        </p15:guide>
        <p15:guide id="6" pos="2925">
          <p15:clr>
            <a:srgbClr val="A4A3A4"/>
          </p15:clr>
        </p15:guide>
        <p15:guide id="7" pos="56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C0C0C0"/>
    <a:srgbClr val="009650"/>
    <a:srgbClr val="009900"/>
    <a:srgbClr val="969696"/>
    <a:srgbClr val="B2B2B2"/>
    <a:srgbClr val="99CC00"/>
    <a:srgbClr val="CCFF66"/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3861" autoAdjust="0"/>
  </p:normalViewPr>
  <p:slideViewPr>
    <p:cSldViewPr snapToGrid="0">
      <p:cViewPr varScale="1">
        <p:scale>
          <a:sx n="114" d="100"/>
          <a:sy n="114" d="100"/>
        </p:scale>
        <p:origin x="1872" y="102"/>
      </p:cViewPr>
      <p:guideLst>
        <p:guide orient="horz" pos="1071"/>
        <p:guide orient="horz" pos="4292"/>
        <p:guide orient="horz" pos="4020"/>
        <p:guide pos="95"/>
        <p:guide pos="2358"/>
        <p:guide pos="2925"/>
        <p:guide pos="56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096"/>
    </p:cViewPr>
  </p:sorterViewPr>
  <p:notesViewPr>
    <p:cSldViewPr snapToGrid="0">
      <p:cViewPr varScale="1">
        <p:scale>
          <a:sx n="80" d="100"/>
          <a:sy n="80" d="100"/>
        </p:scale>
        <p:origin x="-3222" y="-9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88900"/>
            <a:ext cx="4205288" cy="3155950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52425" y="3411538"/>
            <a:ext cx="6134100" cy="63071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  <a:p>
            <a:pPr lvl="4"/>
            <a:r>
              <a:rPr lang="de-DE" altLang="de-DE" noProof="0"/>
              <a:t>Sechste Ebene</a:t>
            </a:r>
          </a:p>
          <a:p>
            <a:pPr lvl="4"/>
            <a:r>
              <a:rPr lang="de-DE" altLang="de-DE" noProof="0"/>
              <a:t>Siebte Ebene</a:t>
            </a:r>
          </a:p>
          <a:p>
            <a:pPr lvl="4"/>
            <a:r>
              <a:rPr lang="de-DE" altLang="de-DE" noProof="0"/>
              <a:t>Achte Ebene</a:t>
            </a:r>
          </a:p>
          <a:p>
            <a:pPr lvl="4"/>
            <a:r>
              <a:rPr lang="de-DE" altLang="de-DE" noProof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817209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ts val="70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182563" indent="-182563" algn="l" rtl="0" eaLnBrk="0" fontAlgn="base" hangingPunct="0">
      <a:spcBef>
        <a:spcPct val="30000"/>
      </a:spcBef>
      <a:spcAft>
        <a:spcPts val="70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365125" indent="-182563" algn="l" rtl="0" eaLnBrk="0" fontAlgn="base" hangingPunct="0">
      <a:spcBef>
        <a:spcPct val="30000"/>
      </a:spcBef>
      <a:spcAft>
        <a:spcPts val="70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547688" indent="-182563" algn="l" rtl="0" eaLnBrk="0" fontAlgn="base" hangingPunct="0">
      <a:spcBef>
        <a:spcPct val="30000"/>
      </a:spcBef>
      <a:spcAft>
        <a:spcPts val="70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730250" indent="-182563" algn="l" rtl="0" eaLnBrk="0" fontAlgn="base" hangingPunct="0">
      <a:spcBef>
        <a:spcPct val="30000"/>
      </a:spcBef>
      <a:spcAft>
        <a:spcPts val="70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914400" indent="-182880" algn="l" defTabSz="914400" rtl="0" eaLnBrk="1" latinLnBrk="0" hangingPunct="1">
      <a:spcAft>
        <a:spcPts val="700"/>
      </a:spcAft>
      <a:buFont typeface="Arial" pitchFamily="34" charset="0"/>
      <a:buChar char="–"/>
      <a:defRPr sz="1200" kern="1200" baseline="0">
        <a:solidFill>
          <a:schemeClr val="tx1"/>
        </a:solidFill>
        <a:latin typeface="+mn-lt"/>
        <a:ea typeface="+mn-ea"/>
        <a:cs typeface="+mn-cs"/>
      </a:defRPr>
    </a:lvl6pPr>
    <a:lvl7pPr marL="914400" indent="-182880" algn="l" defTabSz="914400" rtl="0" eaLnBrk="1" latinLnBrk="0" hangingPunct="1">
      <a:spcAft>
        <a:spcPts val="700"/>
      </a:spcAft>
      <a:buFont typeface="Arial" pitchFamily="34" charset="0"/>
      <a:buChar char="–"/>
      <a:defRPr sz="1200" kern="1200" baseline="0">
        <a:solidFill>
          <a:schemeClr val="tx1"/>
        </a:solidFill>
        <a:latin typeface="+mn-lt"/>
        <a:ea typeface="+mn-ea"/>
        <a:cs typeface="+mn-cs"/>
      </a:defRPr>
    </a:lvl7pPr>
    <a:lvl8pPr marL="914400" indent="-182880" algn="l" defTabSz="914400" rtl="0" eaLnBrk="1" latinLnBrk="0" hangingPunct="1">
      <a:spcAft>
        <a:spcPts val="700"/>
      </a:spcAft>
      <a:buFont typeface="Arial" pitchFamily="34" charset="0"/>
      <a:buChar char="–"/>
      <a:defRPr sz="1200" kern="1200" baseline="0">
        <a:solidFill>
          <a:schemeClr val="tx1"/>
        </a:solidFill>
        <a:latin typeface="+mn-lt"/>
        <a:ea typeface="+mn-ea"/>
        <a:cs typeface="+mn-cs"/>
      </a:defRPr>
    </a:lvl8pPr>
    <a:lvl9pPr marL="914400" indent="-182880" algn="l" defTabSz="914400" rtl="0" eaLnBrk="1" latinLnBrk="0" hangingPunct="1">
      <a:spcAft>
        <a:spcPts val="700"/>
      </a:spcAft>
      <a:buFont typeface="Arial" pitchFamily="34" charset="0"/>
      <a:buChar char="–"/>
      <a:defRPr sz="1200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688"/>
            <a:ext cx="91440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gray">
          <a:xfrm>
            <a:off x="0" y="809625"/>
            <a:ext cx="9144000" cy="24034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ct val="50000"/>
              </a:spcAft>
              <a:buFont typeface="Arial" charset="0"/>
              <a:buNone/>
              <a:defRPr/>
            </a:pPr>
            <a:endParaRPr lang="de-DE" altLang="de-DE"/>
          </a:p>
        </p:txBody>
      </p:sp>
      <p:pic>
        <p:nvPicPr>
          <p:cNvPr id="7" name="Bild 9" descr="BayWa_FarmFacts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38113"/>
            <a:ext cx="23685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235049" y="1150280"/>
            <a:ext cx="5513144" cy="1470025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235049" y="2696505"/>
            <a:ext cx="4349750" cy="276999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0" i="0">
                <a:solidFill>
                  <a:schemeClr val="tx1"/>
                </a:solidFill>
              </a:defRPr>
            </a:lvl1pPr>
            <a:lvl2pPr marL="0" indent="0" algn="l">
              <a:spcAft>
                <a:spcPts val="0"/>
              </a:spcAft>
              <a:buFontTx/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spcAft>
                <a:spcPts val="0"/>
              </a:spcAft>
              <a:buFontTx/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spcAft>
                <a:spcPts val="0"/>
              </a:spcAft>
              <a:buFontTx/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spcAft>
                <a:spcPts val="0"/>
              </a:spcAft>
              <a:buFontTx/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spcAft>
                <a:spcPts val="0"/>
              </a:spcAft>
              <a:buFontTx/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spcAft>
                <a:spcPts val="0"/>
              </a:spcAft>
              <a:buFontTx/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FontTx/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spcAft>
                <a:spcPts val="0"/>
              </a:spcAft>
              <a:buFontTx/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235049" y="6303796"/>
            <a:ext cx="4350319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6482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llenangaben, Bildnachwe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152400"/>
            <a:ext cx="6624000" cy="1044575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50813" y="1698625"/>
            <a:ext cx="8842375" cy="14875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10.05.2016</a:t>
            </a:r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FarmFacts GmbH &amp; Co. KG, VNFM, Hanna Deuscher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Seite </a:t>
            </a:r>
            <a:fld id="{F502780B-CC30-4DFF-97CB-48F05BA77837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9258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, Inhalt und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135285"/>
            <a:ext cx="8641655" cy="430993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250824" y="5589589"/>
            <a:ext cx="8641655" cy="2554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10.05.2016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FarmFacts GmbH &amp; Co. KG, VNFM, Hanna Deuscher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C6AA-6C49-460F-92FF-8CEF7E2384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36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 sz="2850" b="1" i="0">
                <a:solidFill>
                  <a:srgbClr val="18136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276999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FarmFacts GmbH &amp; Co. KG, VNFM, Hanna Deuscher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10.05.2016</a:t>
            </a:r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753A0C-4DDB-484A-AC85-A2084AEC148F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47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blat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61985" y="1698625"/>
            <a:ext cx="8831204" cy="265919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1">
                <a:solidFill>
                  <a:srgbClr val="000000"/>
                </a:solidFill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4200" b="0" i="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4200" b="0" i="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4200" b="0" i="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4200" b="0" i="0">
                <a:solidFill>
                  <a:schemeClr val="tx2"/>
                </a:solidFill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4200" b="1">
                <a:solidFill>
                  <a:schemeClr val="tx2"/>
                </a:solidFill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4200" b="1">
                <a:solidFill>
                  <a:schemeClr val="tx2"/>
                </a:solidFill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4200" b="1">
                <a:solidFill>
                  <a:schemeClr val="tx2"/>
                </a:solidFill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42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10.05.2016</a:t>
            </a:r>
            <a:endParaRPr lang="en-US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FarmFacts GmbH &amp; Co. KG, VNFM, Hanna Deuscher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Seite </a:t>
            </a:r>
            <a:fld id="{51E665E3-C6F0-449F-A1A4-E9E3045C2687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0569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10.05.2016</a:t>
            </a:r>
            <a:endParaRPr lang="en-US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FarmFacts GmbH &amp; Co. KG, VNFM, Hanna Deuscher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Seite </a:t>
            </a:r>
            <a:fld id="{DC50EE66-048C-45A4-A703-2C7288EC7DB2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4600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152400"/>
            <a:ext cx="6624000" cy="10445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10.05.2016</a:t>
            </a:r>
            <a:endParaRPr lang="en-US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FarmFacts GmbH &amp; Co. KG, VNFM, Hanna Deuscher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Seite </a:t>
            </a:r>
            <a:fld id="{BDD8993E-4AAC-4D89-AA94-AE92AE65A4B4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656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152400"/>
            <a:ext cx="6624000" cy="10445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50813" y="1698625"/>
            <a:ext cx="8842375" cy="1949252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 baseline="0">
                <a:solidFill>
                  <a:schemeClr val="tx2"/>
                </a:solidFill>
              </a:defRPr>
            </a:lvl1pPr>
            <a:lvl2pPr marL="342900" indent="-342900">
              <a:buFont typeface="+mj-lt"/>
              <a:buAutoNum type="arabicPeriod"/>
              <a:defRPr b="0">
                <a:solidFill>
                  <a:schemeClr val="tx2"/>
                </a:solidFill>
              </a:defRPr>
            </a:lvl2pPr>
            <a:lvl3pPr marL="662940" indent="-342900">
              <a:buFont typeface="+mj-lt"/>
              <a:buAutoNum type="arabicPeriod"/>
              <a:defRPr>
                <a:solidFill>
                  <a:schemeClr val="tx2"/>
                </a:solidFill>
              </a:defRPr>
            </a:lvl3pPr>
            <a:lvl4pPr marL="982980" indent="-342900">
              <a:buFont typeface="+mj-lt"/>
              <a:buAutoNum type="arabicPeriod"/>
              <a:defRPr/>
            </a:lvl4pPr>
            <a:lvl5pPr marL="982980" indent="-342900">
              <a:buFont typeface="+mj-lt"/>
              <a:buAutoNum type="arabicPeriod"/>
              <a:defRPr/>
            </a:lvl5pPr>
            <a:lvl6pPr marL="640080" indent="0">
              <a:buFontTx/>
              <a:buNone/>
              <a:defRPr baseline="0"/>
            </a:lvl6pPr>
            <a:lvl7pPr marL="640080" indent="0">
              <a:buFontTx/>
              <a:buNone/>
              <a:defRPr baseline="0"/>
            </a:lvl7pPr>
            <a:lvl8pPr marL="640080" indent="0">
              <a:buFontTx/>
              <a:buNone/>
              <a:defRPr baseline="0"/>
            </a:lvl8pPr>
            <a:lvl9pPr marL="640080" indent="0">
              <a:buFontTx/>
              <a:buNone/>
              <a:defRPr baseline="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10.05.2016</a:t>
            </a:r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FarmFacts GmbH &amp; Co. KG, VNFM, Hanna Deuscher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Seite </a:t>
            </a:r>
            <a:fld id="{0603B98C-AEF0-4987-AFEC-FF92C2B78817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192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152400"/>
            <a:ext cx="6624000" cy="10445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50813" y="1698625"/>
            <a:ext cx="8842375" cy="2367315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150813" y="1335474"/>
            <a:ext cx="7697787" cy="27699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2000" b="1"/>
            </a:lvl1pPr>
            <a:lvl2pPr marL="0" indent="0">
              <a:spcAft>
                <a:spcPts val="0"/>
              </a:spcAft>
              <a:buFontTx/>
              <a:buNone/>
              <a:defRPr sz="2000" b="1"/>
            </a:lvl2pPr>
            <a:lvl3pPr marL="0" indent="0">
              <a:spcAft>
                <a:spcPts val="0"/>
              </a:spcAft>
              <a:buFontTx/>
              <a:buNone/>
              <a:defRPr sz="2000" b="1"/>
            </a:lvl3pPr>
            <a:lvl4pPr marL="0" indent="0">
              <a:spcAft>
                <a:spcPts val="0"/>
              </a:spcAft>
              <a:buFontTx/>
              <a:buNone/>
              <a:defRPr sz="2000" b="1"/>
            </a:lvl4pPr>
            <a:lvl5pPr marL="0" indent="0">
              <a:spcAft>
                <a:spcPts val="0"/>
              </a:spcAft>
              <a:buFontTx/>
              <a:buNone/>
              <a:defRPr sz="2000" b="1"/>
            </a:lvl5pPr>
            <a:lvl6pPr marL="0" indent="0">
              <a:spcAft>
                <a:spcPts val="0"/>
              </a:spcAft>
              <a:buFontTx/>
              <a:buNone/>
              <a:defRPr sz="2000" b="1"/>
            </a:lvl6pPr>
            <a:lvl7pPr marL="0" indent="0">
              <a:spcAft>
                <a:spcPts val="0"/>
              </a:spcAft>
              <a:buFontTx/>
              <a:buNone/>
              <a:defRPr sz="2000" b="1"/>
            </a:lvl7pPr>
            <a:lvl8pPr marL="0" indent="0">
              <a:spcAft>
                <a:spcPts val="0"/>
              </a:spcAft>
              <a:buFontTx/>
              <a:buNone/>
              <a:defRPr sz="2000" b="1"/>
            </a:lvl8pPr>
            <a:lvl9pPr marL="0" indent="0">
              <a:spcAft>
                <a:spcPts val="0"/>
              </a:spcAft>
              <a:buFontTx/>
              <a:buNone/>
              <a:defRPr sz="20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150813" y="6267550"/>
            <a:ext cx="8842375" cy="153888"/>
          </a:xfrm>
        </p:spPr>
        <p:txBody>
          <a:bodyPr anchor="b"/>
          <a:lstStyle>
            <a:lvl1pPr>
              <a:spcAft>
                <a:spcPts val="0"/>
              </a:spcAft>
              <a:buFontTx/>
              <a:buNone/>
              <a:tabLst>
                <a:tab pos="425450" algn="r"/>
                <a:tab pos="461963" algn="l"/>
              </a:tabLst>
              <a:defRPr sz="1000" baseline="0"/>
            </a:lvl1pPr>
            <a:lvl2pPr marL="0" indent="0">
              <a:spcAft>
                <a:spcPts val="0"/>
              </a:spcAft>
              <a:buFontTx/>
              <a:buNone/>
              <a:defRPr sz="1000"/>
            </a:lvl2pPr>
            <a:lvl3pPr marL="0" indent="0">
              <a:spcAft>
                <a:spcPts val="0"/>
              </a:spcAft>
              <a:buFontTx/>
              <a:buNone/>
              <a:defRPr sz="1000"/>
            </a:lvl3pPr>
            <a:lvl4pPr marL="0" indent="0">
              <a:spcAft>
                <a:spcPts val="0"/>
              </a:spcAft>
              <a:buFontTx/>
              <a:buNone/>
              <a:defRPr sz="1000"/>
            </a:lvl4pPr>
            <a:lvl5pPr marL="0" indent="0">
              <a:spcAft>
                <a:spcPts val="0"/>
              </a:spcAft>
              <a:buFontTx/>
              <a:buNone/>
              <a:defRPr sz="1000"/>
            </a:lvl5pPr>
            <a:lvl6pPr marL="0" indent="0">
              <a:spcAft>
                <a:spcPts val="0"/>
              </a:spcAft>
              <a:buFontTx/>
              <a:buNone/>
              <a:defRPr sz="1000"/>
            </a:lvl6pPr>
            <a:lvl7pPr marL="0" indent="0">
              <a:spcAft>
                <a:spcPts val="0"/>
              </a:spcAft>
              <a:buFontTx/>
              <a:buNone/>
              <a:defRPr sz="1000"/>
            </a:lvl7pPr>
            <a:lvl8pPr marL="0" indent="0">
              <a:spcAft>
                <a:spcPts val="0"/>
              </a:spcAft>
              <a:buFontTx/>
              <a:buNone/>
              <a:defRPr sz="1000"/>
            </a:lvl8pPr>
            <a:lvl9pPr marL="0" indent="0">
              <a:spcAft>
                <a:spcPts val="0"/>
              </a:spcAft>
              <a:buFontTx/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10.05.2016</a:t>
            </a:r>
            <a:endParaRPr lang="en-US" alt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FarmFacts GmbH &amp; Co. KG, VNFM, Hanna Deuscher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Seite </a:t>
            </a:r>
            <a:fld id="{43A6CC2A-6B52-4435-A7CD-BB57EC9ECC26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260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152400"/>
            <a:ext cx="6624000" cy="10445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50813" y="1698625"/>
            <a:ext cx="4349750" cy="2644314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643438" y="1698625"/>
            <a:ext cx="4349750" cy="2644314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150813" y="1335474"/>
            <a:ext cx="7697787" cy="27699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2000" b="1"/>
            </a:lvl1pPr>
            <a:lvl2pPr marL="0" indent="0">
              <a:spcAft>
                <a:spcPts val="0"/>
              </a:spcAft>
              <a:buFontTx/>
              <a:buNone/>
              <a:defRPr sz="2000" b="1"/>
            </a:lvl2pPr>
            <a:lvl3pPr marL="0" indent="0">
              <a:spcAft>
                <a:spcPts val="0"/>
              </a:spcAft>
              <a:buFontTx/>
              <a:buNone/>
              <a:defRPr sz="2000" b="1"/>
            </a:lvl3pPr>
            <a:lvl4pPr marL="0" indent="0">
              <a:spcAft>
                <a:spcPts val="0"/>
              </a:spcAft>
              <a:buFontTx/>
              <a:buNone/>
              <a:defRPr sz="2000" b="1"/>
            </a:lvl4pPr>
            <a:lvl5pPr marL="0" indent="0">
              <a:spcAft>
                <a:spcPts val="0"/>
              </a:spcAft>
              <a:buFontTx/>
              <a:buNone/>
              <a:defRPr sz="2000" b="1"/>
            </a:lvl5pPr>
            <a:lvl6pPr marL="0" indent="0">
              <a:spcAft>
                <a:spcPts val="0"/>
              </a:spcAft>
              <a:buFontTx/>
              <a:buNone/>
              <a:defRPr sz="2000" b="1"/>
            </a:lvl6pPr>
            <a:lvl7pPr marL="0" indent="0">
              <a:spcAft>
                <a:spcPts val="0"/>
              </a:spcAft>
              <a:buFontTx/>
              <a:buNone/>
              <a:defRPr sz="2000" b="1"/>
            </a:lvl7pPr>
            <a:lvl8pPr marL="0" indent="0">
              <a:spcAft>
                <a:spcPts val="0"/>
              </a:spcAft>
              <a:buFontTx/>
              <a:buNone/>
              <a:defRPr sz="2000" b="1"/>
            </a:lvl8pPr>
            <a:lvl9pPr marL="0" indent="0">
              <a:spcAft>
                <a:spcPts val="0"/>
              </a:spcAft>
              <a:buFontTx/>
              <a:buNone/>
              <a:defRPr sz="20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50813" y="6267550"/>
            <a:ext cx="8842375" cy="153888"/>
          </a:xfrm>
        </p:spPr>
        <p:txBody>
          <a:bodyPr anchor="b"/>
          <a:lstStyle>
            <a:lvl1pPr>
              <a:spcAft>
                <a:spcPts val="0"/>
              </a:spcAft>
              <a:buFontTx/>
              <a:buNone/>
              <a:tabLst>
                <a:tab pos="425450" algn="r"/>
                <a:tab pos="461963" algn="l"/>
              </a:tabLst>
              <a:defRPr sz="1000" baseline="0"/>
            </a:lvl1pPr>
            <a:lvl2pPr marL="0" indent="0">
              <a:spcAft>
                <a:spcPts val="0"/>
              </a:spcAft>
              <a:buFontTx/>
              <a:buNone/>
              <a:defRPr sz="1000"/>
            </a:lvl2pPr>
            <a:lvl3pPr marL="0" indent="0">
              <a:spcAft>
                <a:spcPts val="0"/>
              </a:spcAft>
              <a:buFontTx/>
              <a:buNone/>
              <a:defRPr sz="1000"/>
            </a:lvl3pPr>
            <a:lvl4pPr marL="0" indent="0">
              <a:spcAft>
                <a:spcPts val="0"/>
              </a:spcAft>
              <a:buFontTx/>
              <a:buNone/>
              <a:defRPr sz="1000"/>
            </a:lvl4pPr>
            <a:lvl5pPr marL="0" indent="0">
              <a:spcAft>
                <a:spcPts val="0"/>
              </a:spcAft>
              <a:buFontTx/>
              <a:buNone/>
              <a:defRPr sz="1000"/>
            </a:lvl5pPr>
            <a:lvl6pPr marL="0" indent="0">
              <a:spcAft>
                <a:spcPts val="0"/>
              </a:spcAft>
              <a:buFontTx/>
              <a:buNone/>
              <a:defRPr sz="1000"/>
            </a:lvl6pPr>
            <a:lvl7pPr marL="0" indent="0">
              <a:spcAft>
                <a:spcPts val="0"/>
              </a:spcAft>
              <a:buFontTx/>
              <a:buNone/>
              <a:defRPr sz="1000"/>
            </a:lvl7pPr>
            <a:lvl8pPr marL="0" indent="0">
              <a:spcAft>
                <a:spcPts val="0"/>
              </a:spcAft>
              <a:buFontTx/>
              <a:buNone/>
              <a:defRPr sz="1000"/>
            </a:lvl8pPr>
            <a:lvl9pPr marL="0" indent="0">
              <a:spcAft>
                <a:spcPts val="0"/>
              </a:spcAft>
              <a:buFontTx/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10.05.2016</a:t>
            </a:r>
            <a:endParaRPr lang="en-US" alt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FarmFacts GmbH &amp; Co. KG, VNFM, Hanna Deuscher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Seite </a:t>
            </a:r>
            <a:fld id="{3554D739-0FA4-4D9D-B72B-357E595527A1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7574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x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152400"/>
            <a:ext cx="6624000" cy="10445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150813" y="1698624"/>
            <a:ext cx="4349750" cy="4500563"/>
          </a:xfrm>
        </p:spPr>
        <p:txBody>
          <a:bodyPr>
            <a:noAutofit/>
          </a:bodyPr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643438" y="1698625"/>
            <a:ext cx="4349750" cy="4500563"/>
          </a:xfrm>
        </p:spPr>
        <p:txBody>
          <a:bodyPr>
            <a:noAutofit/>
          </a:bodyPr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150813" y="1335474"/>
            <a:ext cx="7697787" cy="27699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2000" b="1"/>
            </a:lvl1pPr>
            <a:lvl2pPr marL="0" indent="0">
              <a:spcAft>
                <a:spcPts val="0"/>
              </a:spcAft>
              <a:buFontTx/>
              <a:buNone/>
              <a:defRPr sz="2000" b="1"/>
            </a:lvl2pPr>
            <a:lvl3pPr marL="0" indent="0">
              <a:spcAft>
                <a:spcPts val="0"/>
              </a:spcAft>
              <a:buFontTx/>
              <a:buNone/>
              <a:defRPr sz="2000" b="1"/>
            </a:lvl3pPr>
            <a:lvl4pPr marL="0" indent="0">
              <a:spcAft>
                <a:spcPts val="0"/>
              </a:spcAft>
              <a:buFontTx/>
              <a:buNone/>
              <a:defRPr sz="2000" b="1"/>
            </a:lvl4pPr>
            <a:lvl5pPr marL="0" indent="0">
              <a:spcAft>
                <a:spcPts val="0"/>
              </a:spcAft>
              <a:buFontTx/>
              <a:buNone/>
              <a:defRPr sz="2000" b="1"/>
            </a:lvl5pPr>
            <a:lvl6pPr marL="0" indent="0">
              <a:spcAft>
                <a:spcPts val="0"/>
              </a:spcAft>
              <a:buFontTx/>
              <a:buNone/>
              <a:defRPr sz="2000" b="1"/>
            </a:lvl6pPr>
            <a:lvl7pPr marL="0" indent="0">
              <a:spcAft>
                <a:spcPts val="0"/>
              </a:spcAft>
              <a:buFontTx/>
              <a:buNone/>
              <a:defRPr sz="2000" b="1"/>
            </a:lvl7pPr>
            <a:lvl8pPr marL="0" indent="0">
              <a:spcAft>
                <a:spcPts val="0"/>
              </a:spcAft>
              <a:buFontTx/>
              <a:buNone/>
              <a:defRPr sz="2000" b="1"/>
            </a:lvl8pPr>
            <a:lvl9pPr marL="0" indent="0">
              <a:spcAft>
                <a:spcPts val="0"/>
              </a:spcAft>
              <a:buFontTx/>
              <a:buNone/>
              <a:defRPr sz="20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50813" y="6267550"/>
            <a:ext cx="8842375" cy="153888"/>
          </a:xfrm>
        </p:spPr>
        <p:txBody>
          <a:bodyPr anchor="b"/>
          <a:lstStyle>
            <a:lvl1pPr>
              <a:spcAft>
                <a:spcPts val="0"/>
              </a:spcAft>
              <a:buFontTx/>
              <a:buNone/>
              <a:tabLst>
                <a:tab pos="425450" algn="r"/>
                <a:tab pos="461963" algn="l"/>
              </a:tabLst>
              <a:defRPr sz="1000" baseline="0"/>
            </a:lvl1pPr>
            <a:lvl2pPr marL="0" indent="0">
              <a:spcAft>
                <a:spcPts val="0"/>
              </a:spcAft>
              <a:buFontTx/>
              <a:buNone/>
              <a:defRPr sz="1000"/>
            </a:lvl2pPr>
            <a:lvl3pPr marL="0" indent="0">
              <a:spcAft>
                <a:spcPts val="0"/>
              </a:spcAft>
              <a:buFontTx/>
              <a:buNone/>
              <a:defRPr sz="1000"/>
            </a:lvl3pPr>
            <a:lvl4pPr marL="0" indent="0">
              <a:spcAft>
                <a:spcPts val="0"/>
              </a:spcAft>
              <a:buFontTx/>
              <a:buNone/>
              <a:defRPr sz="1000"/>
            </a:lvl4pPr>
            <a:lvl5pPr marL="0" indent="0">
              <a:spcAft>
                <a:spcPts val="0"/>
              </a:spcAft>
              <a:buFontTx/>
              <a:buNone/>
              <a:defRPr sz="1000"/>
            </a:lvl5pPr>
            <a:lvl6pPr marL="0" indent="0">
              <a:spcAft>
                <a:spcPts val="0"/>
              </a:spcAft>
              <a:buFontTx/>
              <a:buNone/>
              <a:defRPr sz="1000"/>
            </a:lvl6pPr>
            <a:lvl7pPr marL="0" indent="0">
              <a:spcAft>
                <a:spcPts val="0"/>
              </a:spcAft>
              <a:buFontTx/>
              <a:buNone/>
              <a:defRPr sz="1000"/>
            </a:lvl7pPr>
            <a:lvl8pPr marL="0" indent="0">
              <a:spcAft>
                <a:spcPts val="0"/>
              </a:spcAft>
              <a:buFontTx/>
              <a:buNone/>
              <a:defRPr sz="1000"/>
            </a:lvl8pPr>
            <a:lvl9pPr marL="0" indent="0">
              <a:spcAft>
                <a:spcPts val="0"/>
              </a:spcAft>
              <a:buFontTx/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10.05.2016</a:t>
            </a:r>
            <a:endParaRPr lang="en-US" alt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FarmFacts GmbH &amp; Co. KG, VNFM, Hanna Deuscher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Seite </a:t>
            </a:r>
            <a:fld id="{4182F4F9-3B3B-40B2-ACAC-1E2FD3EC0E0E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9942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152400"/>
            <a:ext cx="6624000" cy="10445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50813" y="1698625"/>
            <a:ext cx="8842375" cy="4500563"/>
          </a:xfrm>
        </p:spPr>
        <p:txBody>
          <a:bodyPr rtlCol="0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150813" y="1335474"/>
            <a:ext cx="7697787" cy="27699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2000" b="1"/>
            </a:lvl1pPr>
            <a:lvl2pPr marL="0" indent="0">
              <a:spcAft>
                <a:spcPts val="0"/>
              </a:spcAft>
              <a:buFontTx/>
              <a:buNone/>
              <a:defRPr sz="2000" b="1"/>
            </a:lvl2pPr>
            <a:lvl3pPr marL="0" indent="0">
              <a:spcAft>
                <a:spcPts val="0"/>
              </a:spcAft>
              <a:buFontTx/>
              <a:buNone/>
              <a:defRPr sz="2000" b="1"/>
            </a:lvl3pPr>
            <a:lvl4pPr marL="0" indent="0">
              <a:spcAft>
                <a:spcPts val="0"/>
              </a:spcAft>
              <a:buFontTx/>
              <a:buNone/>
              <a:defRPr sz="2000" b="1"/>
            </a:lvl4pPr>
            <a:lvl5pPr marL="0" indent="0">
              <a:spcAft>
                <a:spcPts val="0"/>
              </a:spcAft>
              <a:buFontTx/>
              <a:buNone/>
              <a:defRPr sz="2000" b="1"/>
            </a:lvl5pPr>
            <a:lvl6pPr marL="0" indent="0">
              <a:spcAft>
                <a:spcPts val="0"/>
              </a:spcAft>
              <a:buFontTx/>
              <a:buNone/>
              <a:defRPr sz="2000" b="1"/>
            </a:lvl6pPr>
            <a:lvl7pPr marL="0" indent="0">
              <a:spcAft>
                <a:spcPts val="0"/>
              </a:spcAft>
              <a:buFontTx/>
              <a:buNone/>
              <a:defRPr sz="2000" b="1"/>
            </a:lvl7pPr>
            <a:lvl8pPr marL="0" indent="0">
              <a:spcAft>
                <a:spcPts val="0"/>
              </a:spcAft>
              <a:buFontTx/>
              <a:buNone/>
              <a:defRPr sz="2000" b="1"/>
            </a:lvl8pPr>
            <a:lvl9pPr marL="0" indent="0">
              <a:spcAft>
                <a:spcPts val="0"/>
              </a:spcAft>
              <a:buFontTx/>
              <a:buNone/>
              <a:defRPr sz="20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150813" y="6267550"/>
            <a:ext cx="8842375" cy="153888"/>
          </a:xfrm>
        </p:spPr>
        <p:txBody>
          <a:bodyPr anchor="b"/>
          <a:lstStyle>
            <a:lvl1pPr>
              <a:spcAft>
                <a:spcPts val="0"/>
              </a:spcAft>
              <a:buFontTx/>
              <a:buNone/>
              <a:tabLst>
                <a:tab pos="425450" algn="r"/>
                <a:tab pos="461963" algn="l"/>
              </a:tabLst>
              <a:defRPr sz="1000" baseline="0"/>
            </a:lvl1pPr>
            <a:lvl2pPr marL="0" indent="0">
              <a:spcAft>
                <a:spcPts val="0"/>
              </a:spcAft>
              <a:buFontTx/>
              <a:buNone/>
              <a:defRPr sz="1000"/>
            </a:lvl2pPr>
            <a:lvl3pPr marL="0" indent="0">
              <a:spcAft>
                <a:spcPts val="0"/>
              </a:spcAft>
              <a:buFontTx/>
              <a:buNone/>
              <a:defRPr sz="1000"/>
            </a:lvl3pPr>
            <a:lvl4pPr marL="0" indent="0">
              <a:spcAft>
                <a:spcPts val="0"/>
              </a:spcAft>
              <a:buFontTx/>
              <a:buNone/>
              <a:defRPr sz="1000"/>
            </a:lvl4pPr>
            <a:lvl5pPr marL="0" indent="0">
              <a:spcAft>
                <a:spcPts val="0"/>
              </a:spcAft>
              <a:buFontTx/>
              <a:buNone/>
              <a:defRPr sz="1000"/>
            </a:lvl5pPr>
            <a:lvl6pPr marL="0" indent="0">
              <a:spcAft>
                <a:spcPts val="0"/>
              </a:spcAft>
              <a:buFontTx/>
              <a:buNone/>
              <a:defRPr sz="1000"/>
            </a:lvl6pPr>
            <a:lvl7pPr marL="0" indent="0">
              <a:spcAft>
                <a:spcPts val="0"/>
              </a:spcAft>
              <a:buFontTx/>
              <a:buNone/>
              <a:defRPr sz="1000"/>
            </a:lvl7pPr>
            <a:lvl8pPr marL="0" indent="0">
              <a:spcAft>
                <a:spcPts val="0"/>
              </a:spcAft>
              <a:buFontTx/>
              <a:buNone/>
              <a:defRPr sz="1000"/>
            </a:lvl8pPr>
            <a:lvl9pPr marL="0" indent="0">
              <a:spcAft>
                <a:spcPts val="0"/>
              </a:spcAft>
              <a:buFontTx/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10.05.2016</a:t>
            </a:r>
            <a:endParaRPr lang="en-US" alt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FarmFacts GmbH &amp; Co. KG, VNFM, Hanna Deuscher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Seite </a:t>
            </a:r>
            <a:fld id="{8E2407D3-D0F9-4101-8628-F0D296D70D0F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6428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" descr="BayWa_FarmFacts_Logo_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38113"/>
            <a:ext cx="23685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150813" y="152400"/>
            <a:ext cx="66246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0813" y="1698625"/>
            <a:ext cx="8842375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  <a:p>
            <a:pPr lvl="4"/>
            <a:r>
              <a:rPr lang="de-DE" altLang="de-DE"/>
              <a:t>Sechste Ebene</a:t>
            </a:r>
          </a:p>
          <a:p>
            <a:pPr lvl="4"/>
            <a:r>
              <a:rPr lang="de-DE" altLang="de-DE"/>
              <a:t>Siebte Ebene</a:t>
            </a:r>
          </a:p>
          <a:p>
            <a:pPr lvl="4"/>
            <a:r>
              <a:rPr lang="de-DE" altLang="de-DE"/>
              <a:t>Achte Ebene</a:t>
            </a:r>
          </a:p>
          <a:p>
            <a:pPr lvl="4"/>
            <a:r>
              <a:rPr lang="de-DE" altLang="de-DE"/>
              <a:t>Neunte Ebene</a:t>
            </a:r>
            <a:endParaRPr lang="en-US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11988" y="6567488"/>
            <a:ext cx="1150937" cy="15398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10.05.2016</a:t>
            </a:r>
            <a:endParaRPr lang="en-US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813" y="6567488"/>
            <a:ext cx="6629400" cy="153987"/>
          </a:xfrm>
          <a:prstGeom prst="rect">
            <a:avLst/>
          </a:prstGeom>
        </p:spPr>
        <p:txBody>
          <a:bodyPr vert="horz" lIns="54000" tIns="0" rIns="0" bIns="0" rtlCol="0" anchor="b" anchorCtr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FarmFacts GmbH &amp; Co. KG, VNFM, Hanna Deuscher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23225" y="6567488"/>
            <a:ext cx="969963" cy="15398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Seite </a:t>
            </a:r>
            <a:fld id="{0314EF71-CF50-4A7A-B5C8-7BFF3525AA3D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4" r:id="rId1"/>
    <p:sldLayoutId id="2147485535" r:id="rId2"/>
    <p:sldLayoutId id="2147485536" r:id="rId3"/>
    <p:sldLayoutId id="2147485537" r:id="rId4"/>
    <p:sldLayoutId id="2147485538" r:id="rId5"/>
    <p:sldLayoutId id="2147485539" r:id="rId6"/>
    <p:sldLayoutId id="2147485540" r:id="rId7"/>
    <p:sldLayoutId id="2147485541" r:id="rId8"/>
    <p:sldLayoutId id="2147485542" r:id="rId9"/>
    <p:sldLayoutId id="2147485543" r:id="rId10"/>
    <p:sldLayoutId id="2147485546" r:id="rId11"/>
    <p:sldLayoutId id="2147485547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10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265113" indent="-265113" algn="l" rtl="0" eaLnBrk="0" fontAlgn="base" hangingPunct="0">
        <a:spcBef>
          <a:spcPct val="0"/>
        </a:spcBef>
        <a:spcAft>
          <a:spcPts val="11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530225" indent="-265113" algn="l" rtl="0" eaLnBrk="0" fontAlgn="base" hangingPunct="0">
        <a:spcBef>
          <a:spcPct val="0"/>
        </a:spcBef>
        <a:spcAft>
          <a:spcPts val="11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795338" indent="-265113" algn="l" rtl="0" eaLnBrk="0" fontAlgn="base" hangingPunct="0">
        <a:spcBef>
          <a:spcPct val="0"/>
        </a:spcBef>
        <a:spcAft>
          <a:spcPts val="11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60450" indent="-265113" algn="l" rtl="0" eaLnBrk="0" fontAlgn="base" hangingPunct="0">
        <a:spcBef>
          <a:spcPct val="0"/>
        </a:spcBef>
        <a:spcAft>
          <a:spcPts val="11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325880" indent="-265176" algn="l" defTabSz="914400" rtl="0" eaLnBrk="1" latinLnBrk="0" hangingPunct="1">
        <a:spcBef>
          <a:spcPts val="0"/>
        </a:spcBef>
        <a:spcAft>
          <a:spcPts val="11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265176" algn="l" defTabSz="914400" rtl="0" eaLnBrk="1" latinLnBrk="0" hangingPunct="1">
        <a:spcBef>
          <a:spcPts val="0"/>
        </a:spcBef>
        <a:spcAft>
          <a:spcPts val="11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325880" indent="-265176" algn="l" defTabSz="914400" rtl="0" eaLnBrk="1" latinLnBrk="0" hangingPunct="1">
        <a:spcBef>
          <a:spcPts val="0"/>
        </a:spcBef>
        <a:spcAft>
          <a:spcPts val="11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325880" indent="-265176" algn="l" defTabSz="914400" rtl="0" eaLnBrk="1" latinLnBrk="0" hangingPunct="1">
        <a:spcBef>
          <a:spcPts val="0"/>
        </a:spcBef>
        <a:spcAft>
          <a:spcPts val="1100"/>
        </a:spcAft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18" Type="http://schemas.openxmlformats.org/officeDocument/2006/relationships/image" Target="../media/image31.gif"/><Relationship Id="rId3" Type="http://schemas.openxmlformats.org/officeDocument/2006/relationships/image" Target="../media/image16.JPG"/><Relationship Id="rId21" Type="http://schemas.openxmlformats.org/officeDocument/2006/relationships/image" Target="../media/image34.gif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image" Target="../media/image15.JPG"/><Relationship Id="rId16" Type="http://schemas.openxmlformats.org/officeDocument/2006/relationships/image" Target="../media/image29.gif"/><Relationship Id="rId20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5" Type="http://schemas.openxmlformats.org/officeDocument/2006/relationships/image" Target="../media/image28.gif"/><Relationship Id="rId23" Type="http://schemas.openxmlformats.org/officeDocument/2006/relationships/image" Target="../media/image36.gif"/><Relationship Id="rId10" Type="http://schemas.openxmlformats.org/officeDocument/2006/relationships/image" Target="../media/image23.gif"/><Relationship Id="rId19" Type="http://schemas.openxmlformats.org/officeDocument/2006/relationships/image" Target="../media/image32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Relationship Id="rId14" Type="http://schemas.openxmlformats.org/officeDocument/2006/relationships/image" Target="../media/image27.gif"/><Relationship Id="rId22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farmfacts.de/jobs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armfacts.de/job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Onlineauftritt FarmFacts -</a:t>
            </a:r>
            <a:br>
              <a:rPr lang="de-DE" dirty="0"/>
            </a:br>
            <a:r>
              <a:rPr lang="de-DE" dirty="0"/>
              <a:t>Auswertung der Webseiten AO und FF, FF Newsletter und FF </a:t>
            </a:r>
            <a:r>
              <a:rPr lang="de-DE" dirty="0" err="1"/>
              <a:t>Social</a:t>
            </a:r>
            <a:r>
              <a:rPr lang="de-DE" dirty="0"/>
              <a:t> Media für 2017</a:t>
            </a:r>
            <a:br>
              <a:rPr lang="de-DE" dirty="0"/>
            </a:b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Auswertung 2017 gesamt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E5E45-80B1-4065-A733-A3D986E7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FarmFacts</a:t>
            </a:r>
            <a:r>
              <a:rPr lang="de-DE" dirty="0"/>
              <a:t> Werbung rund um die AT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6671C0-0538-4DF3-9A62-6132C72E72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Werbebanner auf der AT Homepage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C157A8B-B96E-436F-B7BE-1093CB494A3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10.10.2017</a:t>
            </a:r>
            <a:endParaRPr lang="en-US" alt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685B2FC-F4BE-4992-9E08-077E63DED17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FarmFacts</a:t>
            </a:r>
            <a:r>
              <a:rPr lang="en-US" dirty="0"/>
              <a:t> GmbH, VNFM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39C0369-D879-4555-9E66-73D5E4901B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Seite </a:t>
            </a:r>
            <a:fld id="{43A6CC2A-6B52-4435-A7CD-BB57EC9ECC26}" type="slidenum">
              <a:rPr lang="en-US" altLang="de-DE" smtClean="0"/>
              <a:pPr>
                <a:defRPr/>
              </a:pPr>
              <a:t>10</a:t>
            </a:fld>
            <a:endParaRPr lang="en-US" alt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48D9E00-ADE8-49DE-9BF7-190AD9129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3" y="1758523"/>
            <a:ext cx="1657697" cy="146066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7DD9F1B-61C2-4605-9A81-F7F17A473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14" y="1758523"/>
            <a:ext cx="1657697" cy="1460665"/>
          </a:xfrm>
          <a:prstGeom prst="rect">
            <a:avLst/>
          </a:prstGeo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AE69467-979C-4E73-8A22-34E1236C23EE}"/>
              </a:ext>
            </a:extLst>
          </p:cNvPr>
          <p:cNvSpPr txBox="1">
            <a:spLocks/>
          </p:cNvSpPr>
          <p:nvPr/>
        </p:nvSpPr>
        <p:spPr bwMode="auto">
          <a:xfrm>
            <a:off x="150812" y="3386014"/>
            <a:ext cx="8145049" cy="3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0"/>
              </a:spcAft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0"/>
              </a:spcAft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0"/>
              </a:spcAft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0"/>
              </a:spcAft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Werbebanner für RTA im nationalen und internationalen Bereich</a:t>
            </a:r>
            <a:endParaRPr lang="en-US" dirty="0"/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A31AA472-55BB-43FD-84D5-8CBECCDA7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" y="5899648"/>
            <a:ext cx="3585154" cy="443219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B3706D44-F18B-4F34-9B23-04736F673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60" y="3902333"/>
            <a:ext cx="522740" cy="196027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B03E7ED-9978-4477-BFE8-20E3C34F2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58" y="3756923"/>
            <a:ext cx="460594" cy="172722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B676802-5367-4240-A7DF-2D36982130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33" y="3756992"/>
            <a:ext cx="1226428" cy="102202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87DE62F-74CE-44FC-BFF5-C879072530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47" y="3747387"/>
            <a:ext cx="954925" cy="79577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C02FD19-4E45-41DF-8214-500E732404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99" y="3755809"/>
            <a:ext cx="460891" cy="172834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D34B473-1E00-487A-B400-B8A60C5B1E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3" y="5530073"/>
            <a:ext cx="1121805" cy="93483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46348D6-BBF8-4EDB-A70A-74DB310271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92" y="3747387"/>
            <a:ext cx="967884" cy="80657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48D1324-E78F-4DDE-98F0-77E011754F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3" y="4611884"/>
            <a:ext cx="1309568" cy="1091307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E7A4808-8483-470A-8E59-8A4C153893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533" y="4952682"/>
            <a:ext cx="1226428" cy="103817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8145020-F167-4A77-93CC-987353C3A1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95" y="5530457"/>
            <a:ext cx="1121344" cy="93445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BD79C24E-E52B-4243-9A7A-28F954B0F0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28" y="5516237"/>
            <a:ext cx="1138408" cy="94867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31FDB4C-6D67-45E5-BB43-5B663CEF2D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63" y="4615768"/>
            <a:ext cx="1349141" cy="108742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A486B08E-EC65-4715-B70F-CC997A724E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50" y="3636924"/>
            <a:ext cx="575776" cy="215916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1D81C548-DEE0-4469-8C4A-3C8E22C8EF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59" y="3755809"/>
            <a:ext cx="460891" cy="1728341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AB85F93E-4EFE-459D-A25F-5C154A1CDA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54" y="3756532"/>
            <a:ext cx="460698" cy="172761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E3F9BB14-2C75-422E-B809-81FFC7F647E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31" y="3755809"/>
            <a:ext cx="460891" cy="1728341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6596620B-6348-4831-92D3-07534EBCEB3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02" y="3783634"/>
            <a:ext cx="453471" cy="1700516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E55F0889-EEDC-4458-865B-AA3C9DBE3CE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34" y="3747387"/>
            <a:ext cx="463136" cy="1736763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DC11059A-C689-4D4F-8D45-238347CE918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" y="3634686"/>
            <a:ext cx="567614" cy="21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8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FCA11-6DC2-4D75-89CB-C8A27A9B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FarmFacts Onlinemarketing in Zusammenarbeit mit der DLG (AT 2017)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03A1DE-163E-49C3-AF97-840F0FEF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13.12.2017</a:t>
            </a:r>
            <a:endParaRPr lang="en-US" alt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C900DE-12B2-4461-9C0D-88E0E29F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FarmFacts</a:t>
            </a:r>
            <a:r>
              <a:rPr lang="en-US" dirty="0"/>
              <a:t> GmbH, VNFM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FC901E-D401-410A-B92C-CCB3C10D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Seite </a:t>
            </a:r>
            <a:fld id="{BDD8993E-4AAC-4D89-AA94-AE92AE65A4B4}" type="slidenum">
              <a:rPr lang="en-US" altLang="de-DE" smtClean="0"/>
              <a:pPr>
                <a:defRPr/>
              </a:pPr>
              <a:t>11</a:t>
            </a:fld>
            <a:endParaRPr lang="en-US" alt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A91FBFD-9F02-4ACF-A3D9-633EF63BB6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8113" y="1464879"/>
          <a:ext cx="594779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754">
                  <a:extLst>
                    <a:ext uri="{9D8B030D-6E8A-4147-A177-3AD203B41FA5}">
                      <a16:colId xmlns:a16="http://schemas.microsoft.com/office/drawing/2014/main" val="3797093235"/>
                    </a:ext>
                  </a:extLst>
                </a:gridCol>
                <a:gridCol w="3628040">
                  <a:extLst>
                    <a:ext uri="{9D8B030D-6E8A-4147-A177-3AD203B41FA5}">
                      <a16:colId xmlns:a16="http://schemas.microsoft.com/office/drawing/2014/main" val="454207782"/>
                    </a:ext>
                  </a:extLst>
                </a:gridCol>
              </a:tblGrid>
              <a:tr h="269374">
                <a:tc>
                  <a:txBody>
                    <a:bodyPr/>
                    <a:lstStyle/>
                    <a:p>
                      <a:r>
                        <a:rPr lang="de-DE" sz="1200" dirty="0"/>
                        <a:t>Anzahl Ad </a:t>
                      </a:r>
                      <a:r>
                        <a:rPr lang="de-DE" sz="1200" dirty="0" err="1"/>
                        <a:t>Impressions</a:t>
                      </a:r>
                      <a:r>
                        <a:rPr lang="de-DE" sz="1200" dirty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258.150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197587"/>
                  </a:ext>
                </a:extLst>
              </a:tr>
              <a:tr h="209428">
                <a:tc>
                  <a:txBody>
                    <a:bodyPr/>
                    <a:lstStyle/>
                    <a:p>
                      <a:r>
                        <a:rPr lang="de-DE" sz="1200" dirty="0"/>
                        <a:t>Eingesetzte Werbemittel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Ad Bundle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423157"/>
                  </a:ext>
                </a:extLst>
              </a:tr>
              <a:tr h="195166">
                <a:tc>
                  <a:txBody>
                    <a:bodyPr/>
                    <a:lstStyle/>
                    <a:p>
                      <a:r>
                        <a:rPr lang="de-DE" sz="1200" dirty="0"/>
                        <a:t>Erreichte User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66.931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90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/>
                        <a:t>Klicks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137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943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/>
                        <a:t>Klickrate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0,05%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458828"/>
                  </a:ext>
                </a:extLst>
              </a:tr>
              <a:tr h="202717">
                <a:tc>
                  <a:txBody>
                    <a:bodyPr/>
                    <a:lstStyle/>
                    <a:p>
                      <a:r>
                        <a:rPr lang="de-DE" sz="1200" dirty="0"/>
                        <a:t>Werbeformate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160x600, 300x250, 728x90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70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Top Publisher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Landwirt.com, Traktorpool.de, Agrarheute.com, Landtreff.de, Agrartechnik-im-einsatz.de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00487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D30DA845-E492-4910-BDB2-F76AB33A358E}"/>
              </a:ext>
            </a:extLst>
          </p:cNvPr>
          <p:cNvSpPr txBox="1"/>
          <p:nvPr/>
        </p:nvSpPr>
        <p:spPr>
          <a:xfrm>
            <a:off x="218113" y="1174554"/>
            <a:ext cx="64259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Kampagne FarmFacts – Laufzeit 09.10.-12.11.17</a:t>
            </a:r>
            <a:endParaRPr lang="en-US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1CA32A8-D03D-41DD-8A64-CE2811766231}"/>
              </a:ext>
            </a:extLst>
          </p:cNvPr>
          <p:cNvSpPr txBox="1"/>
          <p:nvPr/>
        </p:nvSpPr>
        <p:spPr>
          <a:xfrm>
            <a:off x="218112" y="3855193"/>
            <a:ext cx="64259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Kampagne NEXT Farming – Laufzeit 19.10.-12.11.17</a:t>
            </a:r>
            <a:endParaRPr lang="en-US" dirty="0"/>
          </a:p>
        </p:txBody>
      </p: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31AC57FF-365C-4592-8BA1-AC7E6F37BA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8112" y="4213193"/>
          <a:ext cx="594779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755">
                  <a:extLst>
                    <a:ext uri="{9D8B030D-6E8A-4147-A177-3AD203B41FA5}">
                      <a16:colId xmlns:a16="http://schemas.microsoft.com/office/drawing/2014/main" val="3797093235"/>
                    </a:ext>
                  </a:extLst>
                </a:gridCol>
                <a:gridCol w="3628040">
                  <a:extLst>
                    <a:ext uri="{9D8B030D-6E8A-4147-A177-3AD203B41FA5}">
                      <a16:colId xmlns:a16="http://schemas.microsoft.com/office/drawing/2014/main" val="454207782"/>
                    </a:ext>
                  </a:extLst>
                </a:gridCol>
              </a:tblGrid>
              <a:tr h="269374">
                <a:tc>
                  <a:txBody>
                    <a:bodyPr/>
                    <a:lstStyle/>
                    <a:p>
                      <a:r>
                        <a:rPr lang="de-DE" sz="1200" dirty="0"/>
                        <a:t>Anzahl Ad </a:t>
                      </a:r>
                      <a:r>
                        <a:rPr lang="de-DE" sz="1200" dirty="0" err="1"/>
                        <a:t>Impressions</a:t>
                      </a:r>
                      <a:r>
                        <a:rPr lang="de-DE" sz="1200" dirty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248.547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197587"/>
                  </a:ext>
                </a:extLst>
              </a:tr>
              <a:tr h="209428">
                <a:tc>
                  <a:txBody>
                    <a:bodyPr/>
                    <a:lstStyle/>
                    <a:p>
                      <a:r>
                        <a:rPr lang="de-DE" sz="1200" dirty="0"/>
                        <a:t>Eingesetzte Werbemittel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Ad Bundle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423157"/>
                  </a:ext>
                </a:extLst>
              </a:tr>
              <a:tr h="195166">
                <a:tc>
                  <a:txBody>
                    <a:bodyPr/>
                    <a:lstStyle/>
                    <a:p>
                      <a:r>
                        <a:rPr lang="de-DE" sz="1200" dirty="0"/>
                        <a:t>Erreichte User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51.911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90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/>
                        <a:t>Klicks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153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943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dirty="0"/>
                        <a:t>Klickrate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0,06%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458828"/>
                  </a:ext>
                </a:extLst>
              </a:tr>
              <a:tr h="202717">
                <a:tc>
                  <a:txBody>
                    <a:bodyPr/>
                    <a:lstStyle/>
                    <a:p>
                      <a:r>
                        <a:rPr lang="de-DE" sz="1200" dirty="0"/>
                        <a:t>Werbeformate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160x600, 300x250, 728x90, 320x50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70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Top Publisher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Landwirt.com, Traktorpool.de, Agrarheute.com</a:t>
                      </a:r>
                    </a:p>
                    <a:p>
                      <a:r>
                        <a:rPr lang="de-DE" sz="1200" dirty="0"/>
                        <a:t>Agrartechnik-im-einsatz.de, Focus.de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00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28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FCA11-6DC2-4D75-89CB-C8A27A9B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FarmFacts</a:t>
            </a:r>
            <a:r>
              <a:rPr lang="de-DE" dirty="0"/>
              <a:t> Präsenz auf der baywa.de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03A1DE-163E-49C3-AF97-840F0FEF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10.10.2017</a:t>
            </a:r>
            <a:endParaRPr lang="en-US" alt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C900DE-12B2-4461-9C0D-88E0E29F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FarmFacts</a:t>
            </a:r>
            <a:r>
              <a:rPr lang="en-US" dirty="0"/>
              <a:t> GmbH, VNFM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FC901E-D401-410A-B92C-CCB3C10D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Seite </a:t>
            </a:r>
            <a:fld id="{BDD8993E-4AAC-4D89-AA94-AE92AE65A4B4}" type="slidenum">
              <a:rPr lang="en-US" altLang="de-DE" smtClean="0"/>
              <a:pPr>
                <a:defRPr/>
              </a:pPr>
              <a:t>12</a:t>
            </a:fld>
            <a:endParaRPr lang="en-US" altLang="de-DE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945B0C8-A295-453A-9590-984AC56BDE65}"/>
              </a:ext>
            </a:extLst>
          </p:cNvPr>
          <p:cNvSpPr txBox="1">
            <a:spLocks/>
          </p:cNvSpPr>
          <p:nvPr/>
        </p:nvSpPr>
        <p:spPr>
          <a:xfrm>
            <a:off x="150813" y="1335474"/>
            <a:ext cx="7697787" cy="4005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265113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30225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795338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60450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Schaltung von </a:t>
            </a:r>
            <a:r>
              <a:rPr lang="de-DE" b="1" dirty="0" err="1"/>
              <a:t>TalkingFields</a:t>
            </a:r>
            <a:r>
              <a:rPr lang="de-DE" b="1" dirty="0"/>
              <a:t> Angeboten: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3C01292-4291-4A81-A9F9-073546A37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3" y="1196975"/>
            <a:ext cx="2736220" cy="286365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E9D72E1-175E-41D9-A1DE-071366CE6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66" y="4210072"/>
            <a:ext cx="1745544" cy="2357416"/>
          </a:xfrm>
          <a:prstGeom prst="rect">
            <a:avLst/>
          </a:prstGeom>
        </p:spPr>
      </p:pic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056AC83-5292-41A9-8C45-78DAF07028E8}"/>
              </a:ext>
            </a:extLst>
          </p:cNvPr>
          <p:cNvSpPr txBox="1">
            <a:spLocks/>
          </p:cNvSpPr>
          <p:nvPr/>
        </p:nvSpPr>
        <p:spPr>
          <a:xfrm>
            <a:off x="150813" y="3623158"/>
            <a:ext cx="7697787" cy="2769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265113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30225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795338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60450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Schaltung von AO Agrar-Office Angeboten:</a:t>
            </a:r>
            <a:endParaRPr lang="en-US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BC8A6F5-2213-462C-9C5D-B8E152FE70EC}"/>
              </a:ext>
            </a:extLst>
          </p:cNvPr>
          <p:cNvSpPr txBox="1"/>
          <p:nvPr/>
        </p:nvSpPr>
        <p:spPr>
          <a:xfrm>
            <a:off x="234703" y="1937857"/>
            <a:ext cx="609898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1" dirty="0"/>
              <a:t>Zu finden unter:</a:t>
            </a:r>
            <a:br>
              <a:rPr lang="de-DE" b="1" dirty="0"/>
            </a:br>
            <a:r>
              <a:rPr lang="de-DE" dirty="0"/>
              <a:t>https://www.baywa.de/technik/beratung_service/serviceaktionen/smart_farming_leicht_gemacht/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9DE7D12-05FB-425F-851C-53CB1C6DC57E}"/>
              </a:ext>
            </a:extLst>
          </p:cNvPr>
          <p:cNvSpPr txBox="1"/>
          <p:nvPr/>
        </p:nvSpPr>
        <p:spPr>
          <a:xfrm>
            <a:off x="231681" y="4093451"/>
            <a:ext cx="609898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1" dirty="0"/>
              <a:t>Zu finden unter:</a:t>
            </a:r>
            <a:br>
              <a:rPr lang="de-DE" b="1" dirty="0"/>
            </a:br>
            <a:r>
              <a:rPr lang="de-DE" dirty="0"/>
              <a:t>https://www.baywa.de/technik/beratung_service/serviceaktionen/smart_farming_leicht_gemacht/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2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FCA11-6DC2-4D75-89CB-C8A27A9B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2"/>
                </a:solidFill>
              </a:rPr>
              <a:t>FarmFacts</a:t>
            </a:r>
            <a:r>
              <a:rPr lang="de-DE" dirty="0">
                <a:solidFill>
                  <a:schemeClr val="tx2"/>
                </a:solidFill>
              </a:rPr>
              <a:t> Onlinemarketing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03A1DE-163E-49C3-AF97-840F0FEF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27.11.2017</a:t>
            </a:r>
            <a:endParaRPr lang="en-US" alt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C900DE-12B2-4461-9C0D-88E0E29F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FarmFacts</a:t>
            </a:r>
            <a:r>
              <a:rPr lang="en-US" dirty="0"/>
              <a:t> GmbH, VNFM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FC901E-D401-410A-B92C-CCB3C10D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Seite </a:t>
            </a:r>
            <a:fld id="{BDD8993E-4AAC-4D89-AA94-AE92AE65A4B4}" type="slidenum">
              <a:rPr lang="en-US" altLang="de-DE" smtClean="0"/>
              <a:pPr>
                <a:defRPr/>
              </a:pPr>
              <a:t>13</a:t>
            </a:fld>
            <a:endParaRPr lang="en-US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63731C-D133-4B60-9751-1BE0A4E3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27" y="953131"/>
            <a:ext cx="1832654" cy="177681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9183EB4-FA0E-46B5-8432-EE53ED72E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340" y="2855482"/>
            <a:ext cx="1386627" cy="14462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49697A3-BA62-45A5-9BEE-9A144A83A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27" y="4525256"/>
            <a:ext cx="2153268" cy="1446201"/>
          </a:xfrm>
          <a:prstGeom prst="rect">
            <a:avLst/>
          </a:prstGeom>
        </p:spPr>
      </p:pic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945B0C8-A295-453A-9590-984AC56BDE65}"/>
              </a:ext>
            </a:extLst>
          </p:cNvPr>
          <p:cNvSpPr txBox="1">
            <a:spLocks/>
          </p:cNvSpPr>
          <p:nvPr/>
        </p:nvSpPr>
        <p:spPr>
          <a:xfrm>
            <a:off x="150813" y="1335474"/>
            <a:ext cx="7697787" cy="2769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265113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30225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795338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60450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Suchmaschinenwerbung Google</a:t>
            </a:r>
            <a:endParaRPr lang="en-US" b="1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BCEFB8C1-E029-4A4A-A2F3-45200F58B89F}"/>
              </a:ext>
            </a:extLst>
          </p:cNvPr>
          <p:cNvSpPr txBox="1">
            <a:spLocks/>
          </p:cNvSpPr>
          <p:nvPr/>
        </p:nvSpPr>
        <p:spPr>
          <a:xfrm>
            <a:off x="150813" y="3036905"/>
            <a:ext cx="7697787" cy="2769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265113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30225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795338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60450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Bannerwerbung im Displaynetzwerk (inkl. </a:t>
            </a:r>
            <a:r>
              <a:rPr lang="de-DE" b="1" dirty="0" err="1"/>
              <a:t>Retargeting</a:t>
            </a:r>
            <a:r>
              <a:rPr lang="de-DE" b="1" dirty="0"/>
              <a:t>)</a:t>
            </a:r>
            <a:endParaRPr lang="en-US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7D3B92C-1B35-45D7-B998-483A09838B09}"/>
              </a:ext>
            </a:extLst>
          </p:cNvPr>
          <p:cNvSpPr txBox="1"/>
          <p:nvPr/>
        </p:nvSpPr>
        <p:spPr>
          <a:xfrm>
            <a:off x="276837" y="1619221"/>
            <a:ext cx="581357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/>
              <a:t>Suchmaschinenwerbung in den Bereichen: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Brand (</a:t>
            </a:r>
            <a:r>
              <a:rPr lang="de-DE" sz="1600" dirty="0" err="1"/>
              <a:t>FarmFacts</a:t>
            </a:r>
            <a:r>
              <a:rPr lang="de-DE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FarmFacts</a:t>
            </a:r>
            <a:r>
              <a:rPr lang="de-DE" sz="1600" dirty="0"/>
              <a:t> Produkte und Dienstleistungen </a:t>
            </a:r>
            <a:br>
              <a:rPr lang="de-DE" sz="1600" dirty="0"/>
            </a:br>
            <a:r>
              <a:rPr lang="de-DE" sz="1600" dirty="0"/>
              <a:t>(allgemeine und spezielle Bewerbung von </a:t>
            </a:r>
            <a:r>
              <a:rPr lang="de-DE" sz="1600" dirty="0" err="1"/>
              <a:t>FarmFacts</a:t>
            </a:r>
            <a:r>
              <a:rPr lang="de-DE" sz="1600" dirty="0"/>
              <a:t> Produkten)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Employer</a:t>
            </a:r>
            <a:r>
              <a:rPr lang="de-DE" sz="1600" dirty="0"/>
              <a:t> Branding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956AE2D-EC12-4321-A32A-074C965ADFE3}"/>
              </a:ext>
            </a:extLst>
          </p:cNvPr>
          <p:cNvSpPr txBox="1"/>
          <p:nvPr/>
        </p:nvSpPr>
        <p:spPr>
          <a:xfrm>
            <a:off x="276837" y="3325975"/>
            <a:ext cx="581357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/>
              <a:t>Displaywerbung in den Bereichen: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Ldw</a:t>
            </a:r>
            <a:r>
              <a:rPr lang="de-DE" sz="1600" dirty="0"/>
              <a:t>. Themen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Relevante Keywords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Relevante Interessen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688BC4-6483-4EC1-9EEF-F615C694D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73" y="3818355"/>
            <a:ext cx="1346294" cy="265246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7DB28B3-394A-45E7-8981-0B5A441399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4416220"/>
            <a:ext cx="5024418" cy="18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5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4063C-792B-45B3-BEE9-CB4F4520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FarmFacts Mailings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3D3F9F-D9BA-4700-8798-1F3332733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813" y="1317349"/>
            <a:ext cx="8842375" cy="246221"/>
          </a:xfrm>
        </p:spPr>
        <p:txBody>
          <a:bodyPr/>
          <a:lstStyle/>
          <a:p>
            <a:r>
              <a:rPr lang="de-DE" sz="1600" u="sng" dirty="0"/>
              <a:t>E-Mailing – Schulungseinladungen VT West FJ 2018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555C422-F785-42B9-A6C5-EE12753ABD0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13.12.2017</a:t>
            </a:r>
            <a:endParaRPr lang="en-US" alt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36BE793-D020-4B4A-B471-83E4EA9BD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FarmFacts</a:t>
            </a:r>
            <a:r>
              <a:rPr lang="en-US" dirty="0"/>
              <a:t> GmbH , VNFM (Quelle: Mission One)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697AB2B-F9EC-4872-B1B3-E759E39F7E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Seite </a:t>
            </a:r>
            <a:fld id="{43A6CC2A-6B52-4435-A7CD-BB57EC9ECC26}" type="slidenum">
              <a:rPr lang="en-US" altLang="de-DE" smtClean="0"/>
              <a:pPr>
                <a:defRPr/>
              </a:pPr>
              <a:t>14</a:t>
            </a:fld>
            <a:endParaRPr lang="en-US" alt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5B8E805-E3CD-440A-B990-DC1156BE0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86377"/>
              </p:ext>
            </p:extLst>
          </p:nvPr>
        </p:nvGraphicFramePr>
        <p:xfrm>
          <a:off x="150813" y="1637554"/>
          <a:ext cx="853058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877">
                  <a:extLst>
                    <a:ext uri="{9D8B030D-6E8A-4147-A177-3AD203B41FA5}">
                      <a16:colId xmlns:a16="http://schemas.microsoft.com/office/drawing/2014/main" val="1142136410"/>
                    </a:ext>
                  </a:extLst>
                </a:gridCol>
                <a:gridCol w="1779905">
                  <a:extLst>
                    <a:ext uri="{9D8B030D-6E8A-4147-A177-3AD203B41FA5}">
                      <a16:colId xmlns:a16="http://schemas.microsoft.com/office/drawing/2014/main" val="898545890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val="2529094275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830678712"/>
                    </a:ext>
                  </a:extLst>
                </a:gridCol>
                <a:gridCol w="673418">
                  <a:extLst>
                    <a:ext uri="{9D8B030D-6E8A-4147-A177-3AD203B41FA5}">
                      <a16:colId xmlns:a16="http://schemas.microsoft.com/office/drawing/2014/main" val="1134203670"/>
                    </a:ext>
                  </a:extLst>
                </a:gridCol>
                <a:gridCol w="1263196">
                  <a:extLst>
                    <a:ext uri="{9D8B030D-6E8A-4147-A177-3AD203B41FA5}">
                      <a16:colId xmlns:a16="http://schemas.microsoft.com/office/drawing/2014/main" val="3012781020"/>
                    </a:ext>
                  </a:extLst>
                </a:gridCol>
              </a:tblGrid>
              <a:tr h="175135">
                <a:tc>
                  <a:txBody>
                    <a:bodyPr/>
                    <a:lstStyle/>
                    <a:p>
                      <a:r>
                        <a:rPr lang="de-DE" sz="1200" dirty="0"/>
                        <a:t>Versand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Versendet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Öffnungen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Mob. </a:t>
                      </a:r>
                      <a:r>
                        <a:rPr lang="de-DE" sz="1200" dirty="0" err="1"/>
                        <a:t>Leserate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Klicks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Abmeldungen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39691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15.12.2017 um 11:30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615, davon 5 Bounces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einfach: 291 (35,9%)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33,0%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397424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A55E20CF-33A2-44F8-BA59-08F67A9F7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451721"/>
              </p:ext>
            </p:extLst>
          </p:nvPr>
        </p:nvGraphicFramePr>
        <p:xfrm>
          <a:off x="150813" y="2564662"/>
          <a:ext cx="853058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877">
                  <a:extLst>
                    <a:ext uri="{9D8B030D-6E8A-4147-A177-3AD203B41FA5}">
                      <a16:colId xmlns:a16="http://schemas.microsoft.com/office/drawing/2014/main" val="1142136410"/>
                    </a:ext>
                  </a:extLst>
                </a:gridCol>
                <a:gridCol w="1779905">
                  <a:extLst>
                    <a:ext uri="{9D8B030D-6E8A-4147-A177-3AD203B41FA5}">
                      <a16:colId xmlns:a16="http://schemas.microsoft.com/office/drawing/2014/main" val="898545890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val="2529094275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830678712"/>
                    </a:ext>
                  </a:extLst>
                </a:gridCol>
                <a:gridCol w="673418">
                  <a:extLst>
                    <a:ext uri="{9D8B030D-6E8A-4147-A177-3AD203B41FA5}">
                      <a16:colId xmlns:a16="http://schemas.microsoft.com/office/drawing/2014/main" val="1134203670"/>
                    </a:ext>
                  </a:extLst>
                </a:gridCol>
                <a:gridCol w="1263196">
                  <a:extLst>
                    <a:ext uri="{9D8B030D-6E8A-4147-A177-3AD203B41FA5}">
                      <a16:colId xmlns:a16="http://schemas.microsoft.com/office/drawing/2014/main" val="3012781020"/>
                    </a:ext>
                  </a:extLst>
                </a:gridCol>
              </a:tblGrid>
              <a:tr h="175135">
                <a:tc>
                  <a:txBody>
                    <a:bodyPr/>
                    <a:lstStyle/>
                    <a:p>
                      <a:r>
                        <a:rPr lang="de-DE" sz="1200" dirty="0"/>
                        <a:t>Versand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Versendet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Öffnungen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Mob. </a:t>
                      </a:r>
                      <a:r>
                        <a:rPr lang="de-DE" sz="1200" dirty="0" err="1"/>
                        <a:t>Leserate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Klicks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Abmeldungen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39691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03.11.2017 um 16:18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169, davon 5 Bounces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einfach: 91 (53,9%)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16,0%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397424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0F63692C-AC8A-46CB-86DB-A3412270B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28747"/>
              </p:ext>
            </p:extLst>
          </p:nvPr>
        </p:nvGraphicFramePr>
        <p:xfrm>
          <a:off x="150813" y="3437173"/>
          <a:ext cx="853058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877">
                  <a:extLst>
                    <a:ext uri="{9D8B030D-6E8A-4147-A177-3AD203B41FA5}">
                      <a16:colId xmlns:a16="http://schemas.microsoft.com/office/drawing/2014/main" val="1142136410"/>
                    </a:ext>
                  </a:extLst>
                </a:gridCol>
                <a:gridCol w="1779905">
                  <a:extLst>
                    <a:ext uri="{9D8B030D-6E8A-4147-A177-3AD203B41FA5}">
                      <a16:colId xmlns:a16="http://schemas.microsoft.com/office/drawing/2014/main" val="898545890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val="2529094275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830678712"/>
                    </a:ext>
                  </a:extLst>
                </a:gridCol>
                <a:gridCol w="673418">
                  <a:extLst>
                    <a:ext uri="{9D8B030D-6E8A-4147-A177-3AD203B41FA5}">
                      <a16:colId xmlns:a16="http://schemas.microsoft.com/office/drawing/2014/main" val="1134203670"/>
                    </a:ext>
                  </a:extLst>
                </a:gridCol>
                <a:gridCol w="1263196">
                  <a:extLst>
                    <a:ext uri="{9D8B030D-6E8A-4147-A177-3AD203B41FA5}">
                      <a16:colId xmlns:a16="http://schemas.microsoft.com/office/drawing/2014/main" val="3012781020"/>
                    </a:ext>
                  </a:extLst>
                </a:gridCol>
              </a:tblGrid>
              <a:tr h="175135">
                <a:tc>
                  <a:txBody>
                    <a:bodyPr/>
                    <a:lstStyle/>
                    <a:p>
                      <a:r>
                        <a:rPr lang="de-DE" sz="1200" dirty="0"/>
                        <a:t>Versand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Versendet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Öffnungen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Mob. </a:t>
                      </a:r>
                      <a:r>
                        <a:rPr lang="de-DE" sz="1200" dirty="0" err="1"/>
                        <a:t>Leserate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Klicks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Abmeldungen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39691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03.11.2017 um 16:30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617, davon 2 Bounces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einfach: 204 (33,3%)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39,0%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397424"/>
                  </a:ext>
                </a:extLst>
              </a:tr>
            </a:tbl>
          </a:graphicData>
        </a:graphic>
      </p:graphicFrame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C4A578B-7F7C-44A0-8A77-AB3C6CFEF247}"/>
              </a:ext>
            </a:extLst>
          </p:cNvPr>
          <p:cNvSpPr txBox="1">
            <a:spLocks/>
          </p:cNvSpPr>
          <p:nvPr/>
        </p:nvSpPr>
        <p:spPr bwMode="auto">
          <a:xfrm>
            <a:off x="114186" y="2252317"/>
            <a:ext cx="88423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265113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30225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795338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60450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u="sng" dirty="0"/>
              <a:t>Einladung Standparty </a:t>
            </a:r>
            <a:r>
              <a:rPr lang="de-DE" sz="1600" u="sng" dirty="0" err="1"/>
              <a:t>Agritechnica</a:t>
            </a:r>
            <a:r>
              <a:rPr lang="de-DE" sz="1600" u="sng" dirty="0"/>
              <a:t> 2017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615FCF5-4C8F-43B0-B4A9-DA983DFABA58}"/>
              </a:ext>
            </a:extLst>
          </p:cNvPr>
          <p:cNvSpPr txBox="1">
            <a:spLocks/>
          </p:cNvSpPr>
          <p:nvPr/>
        </p:nvSpPr>
        <p:spPr bwMode="auto">
          <a:xfrm>
            <a:off x="114185" y="3190952"/>
            <a:ext cx="88423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265113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30225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795338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60450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u="sng" dirty="0"/>
              <a:t>Einladung Workshops 2017</a:t>
            </a: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748703DC-8310-4C1C-8917-62A5911BD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185342"/>
              </p:ext>
            </p:extLst>
          </p:nvPr>
        </p:nvGraphicFramePr>
        <p:xfrm>
          <a:off x="150813" y="4324626"/>
          <a:ext cx="8530581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21">
                  <a:extLst>
                    <a:ext uri="{9D8B030D-6E8A-4147-A177-3AD203B41FA5}">
                      <a16:colId xmlns:a16="http://schemas.microsoft.com/office/drawing/2014/main" val="1142136410"/>
                    </a:ext>
                  </a:extLst>
                </a:gridCol>
                <a:gridCol w="1648366">
                  <a:extLst>
                    <a:ext uri="{9D8B030D-6E8A-4147-A177-3AD203B41FA5}">
                      <a16:colId xmlns:a16="http://schemas.microsoft.com/office/drawing/2014/main" val="898545890"/>
                    </a:ext>
                  </a:extLst>
                </a:gridCol>
                <a:gridCol w="1656444">
                  <a:extLst>
                    <a:ext uri="{9D8B030D-6E8A-4147-A177-3AD203B41FA5}">
                      <a16:colId xmlns:a16="http://schemas.microsoft.com/office/drawing/2014/main" val="2529094275"/>
                    </a:ext>
                  </a:extLst>
                </a:gridCol>
                <a:gridCol w="1271901">
                  <a:extLst>
                    <a:ext uri="{9D8B030D-6E8A-4147-A177-3AD203B41FA5}">
                      <a16:colId xmlns:a16="http://schemas.microsoft.com/office/drawing/2014/main" val="830678712"/>
                    </a:ext>
                  </a:extLst>
                </a:gridCol>
                <a:gridCol w="685392">
                  <a:extLst>
                    <a:ext uri="{9D8B030D-6E8A-4147-A177-3AD203B41FA5}">
                      <a16:colId xmlns:a16="http://schemas.microsoft.com/office/drawing/2014/main" val="1134203670"/>
                    </a:ext>
                  </a:extLst>
                </a:gridCol>
                <a:gridCol w="1285657">
                  <a:extLst>
                    <a:ext uri="{9D8B030D-6E8A-4147-A177-3AD203B41FA5}">
                      <a16:colId xmlns:a16="http://schemas.microsoft.com/office/drawing/2014/main" val="3012781020"/>
                    </a:ext>
                  </a:extLst>
                </a:gridCol>
              </a:tblGrid>
              <a:tr h="175135">
                <a:tc>
                  <a:txBody>
                    <a:bodyPr/>
                    <a:lstStyle/>
                    <a:p>
                      <a:r>
                        <a:rPr lang="de-DE" sz="1200" dirty="0"/>
                        <a:t>Versand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Versendet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Öffnungen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Mob. </a:t>
                      </a:r>
                      <a:r>
                        <a:rPr lang="de-DE" sz="1200" dirty="0" err="1"/>
                        <a:t>Leserate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Klicks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Abmeldungen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39691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27.10.2017 um 15:00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2.385, 182 Bounces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einfach: 680 (30,9%)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29,4%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397424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2A81F7E6-C8E1-4801-B174-4EDFC9920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759238"/>
              </p:ext>
            </p:extLst>
          </p:nvPr>
        </p:nvGraphicFramePr>
        <p:xfrm>
          <a:off x="150812" y="5274917"/>
          <a:ext cx="853058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877">
                  <a:extLst>
                    <a:ext uri="{9D8B030D-6E8A-4147-A177-3AD203B41FA5}">
                      <a16:colId xmlns:a16="http://schemas.microsoft.com/office/drawing/2014/main" val="1142136410"/>
                    </a:ext>
                  </a:extLst>
                </a:gridCol>
                <a:gridCol w="1779905">
                  <a:extLst>
                    <a:ext uri="{9D8B030D-6E8A-4147-A177-3AD203B41FA5}">
                      <a16:colId xmlns:a16="http://schemas.microsoft.com/office/drawing/2014/main" val="898545890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val="2529094275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830678712"/>
                    </a:ext>
                  </a:extLst>
                </a:gridCol>
                <a:gridCol w="673418">
                  <a:extLst>
                    <a:ext uri="{9D8B030D-6E8A-4147-A177-3AD203B41FA5}">
                      <a16:colId xmlns:a16="http://schemas.microsoft.com/office/drawing/2014/main" val="1134203670"/>
                    </a:ext>
                  </a:extLst>
                </a:gridCol>
                <a:gridCol w="1263196">
                  <a:extLst>
                    <a:ext uri="{9D8B030D-6E8A-4147-A177-3AD203B41FA5}">
                      <a16:colId xmlns:a16="http://schemas.microsoft.com/office/drawing/2014/main" val="3012781020"/>
                    </a:ext>
                  </a:extLst>
                </a:gridCol>
              </a:tblGrid>
              <a:tr h="175135">
                <a:tc>
                  <a:txBody>
                    <a:bodyPr/>
                    <a:lstStyle/>
                    <a:p>
                      <a:r>
                        <a:rPr lang="de-DE" sz="1200" dirty="0"/>
                        <a:t>Versand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Versendet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Öffnungen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Mob. </a:t>
                      </a:r>
                      <a:r>
                        <a:rPr lang="de-DE" sz="1200" dirty="0" err="1"/>
                        <a:t>Leserate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Klicks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Abmeldungen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39691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08.08.2017 um 10:45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1.641, davon 49 Bounces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einfach: 282 (17,7%)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38,0%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397424"/>
                  </a:ext>
                </a:extLst>
              </a:tr>
            </a:tbl>
          </a:graphicData>
        </a:graphic>
      </p:graphicFrame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3AD4A73E-DAC0-4D75-BADB-64899E9CDEB4}"/>
              </a:ext>
            </a:extLst>
          </p:cNvPr>
          <p:cNvSpPr txBox="1">
            <a:spLocks/>
          </p:cNvSpPr>
          <p:nvPr/>
        </p:nvSpPr>
        <p:spPr bwMode="auto">
          <a:xfrm>
            <a:off x="150813" y="4034618"/>
            <a:ext cx="4315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265113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30225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795338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60450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u="sng" dirty="0"/>
              <a:t>AO Upgrade Mailings 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D39012A0-8FD1-4A44-9369-17A81C22A7F8}"/>
              </a:ext>
            </a:extLst>
          </p:cNvPr>
          <p:cNvSpPr txBox="1">
            <a:spLocks/>
          </p:cNvSpPr>
          <p:nvPr/>
        </p:nvSpPr>
        <p:spPr bwMode="auto">
          <a:xfrm>
            <a:off x="114184" y="4957439"/>
            <a:ext cx="88423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265113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530225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795338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060450" indent="-265113" algn="l" rtl="0" eaLnBrk="0" fontAlgn="base" hangingPunct="0"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u="sng" dirty="0"/>
              <a:t>Bodenproben Mailings für VT West</a:t>
            </a:r>
          </a:p>
        </p:txBody>
      </p:sp>
    </p:spTree>
    <p:extLst>
      <p:ext uri="{BB962C8B-B14F-4D97-AF65-F5344CB8AC3E}">
        <p14:creationId xmlns:p14="http://schemas.microsoft.com/office/powerpoint/2010/main" val="284253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43065" y="2891610"/>
            <a:ext cx="1460089" cy="1523700"/>
          </a:xfrm>
          <a:prstGeom prst="rect">
            <a:avLst/>
          </a:prstGeom>
        </p:spPr>
      </p:pic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712075" cy="1075076"/>
          </a:xfrm>
        </p:spPr>
        <p:txBody>
          <a:bodyPr/>
          <a:lstStyle/>
          <a:p>
            <a:r>
              <a:rPr lang="de-DE" altLang="de-DE" sz="1800" dirty="0"/>
              <a:t>Übersicht über die Websitekennzahlen</a:t>
            </a:r>
          </a:p>
        </p:txBody>
      </p:sp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787927"/>
              </p:ext>
            </p:extLst>
          </p:nvPr>
        </p:nvGraphicFramePr>
        <p:xfrm>
          <a:off x="3444240" y="2003078"/>
          <a:ext cx="3526796" cy="260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732">
                  <a:extLst>
                    <a:ext uri="{9D8B030D-6E8A-4147-A177-3AD203B41FA5}">
                      <a16:colId xmlns:a16="http://schemas.microsoft.com/office/drawing/2014/main" val="3628231218"/>
                    </a:ext>
                  </a:extLst>
                </a:gridCol>
                <a:gridCol w="1262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70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bg1"/>
                          </a:solidFill>
                        </a:rPr>
                        <a:t>Medium (2017)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err="1"/>
                        <a:t>FarmFacts</a:t>
                      </a:r>
                      <a:r>
                        <a:rPr lang="de-DE" sz="900" b="1" dirty="0"/>
                        <a:t> Website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AO Website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0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Organische Suche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23.610 (31,7%)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5.881(44,68%)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0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Angebote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43 (0,6%)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610 (4,63%)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10748868"/>
                  </a:ext>
                </a:extLst>
              </a:tr>
              <a:tr h="32570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Direkter Zugriff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18.340 (24,62%)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2.743 (20,84%)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13078772"/>
                  </a:ext>
                </a:extLst>
              </a:tr>
              <a:tr h="32570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Verweis/Verlinkung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5.770 (7,75%)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3.317 (25,2%)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565175702"/>
                  </a:ext>
                </a:extLst>
              </a:tr>
              <a:tr h="32570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Link/Post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287 (0,39%)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370 (2,81%)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701177310"/>
                  </a:ext>
                </a:extLst>
              </a:tr>
              <a:tr h="32570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Banner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432 (0,58%)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938001740"/>
                  </a:ext>
                </a:extLst>
              </a:tr>
              <a:tr h="325701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CPC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26.002 (34,91%)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241 (1,83%)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918271828"/>
                  </a:ext>
                </a:extLst>
              </a:tr>
            </a:tbl>
          </a:graphicData>
        </a:graphic>
      </p:graphicFrame>
      <p:sp>
        <p:nvSpPr>
          <p:cNvPr id="5137" name="Textfeld 14"/>
          <p:cNvSpPr txBox="1">
            <a:spLocks noChangeArrowheads="1"/>
          </p:cNvSpPr>
          <p:nvPr/>
        </p:nvSpPr>
        <p:spPr bwMode="auto">
          <a:xfrm>
            <a:off x="163745" y="6601271"/>
            <a:ext cx="68156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900" dirty="0">
                <a:solidFill>
                  <a:schemeClr val="tx2"/>
                </a:solidFill>
              </a:rPr>
              <a:t>FarmFacts GmbH, VNFM (Quelle: Google Analytics &amp; Google AdWords), </a:t>
            </a:r>
          </a:p>
        </p:txBody>
      </p:sp>
      <p:graphicFrame>
        <p:nvGraphicFramePr>
          <p:cNvPr id="12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881703"/>
              </p:ext>
            </p:extLst>
          </p:nvPr>
        </p:nvGraphicFramePr>
        <p:xfrm>
          <a:off x="1549537" y="987276"/>
          <a:ext cx="5426315" cy="45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67">
                  <a:extLst>
                    <a:ext uri="{9D8B030D-6E8A-4147-A177-3AD203B41FA5}">
                      <a16:colId xmlns:a16="http://schemas.microsoft.com/office/drawing/2014/main" val="574232507"/>
                    </a:ext>
                  </a:extLst>
                </a:gridCol>
                <a:gridCol w="967138">
                  <a:extLst>
                    <a:ext uri="{9D8B030D-6E8A-4147-A177-3AD203B41FA5}">
                      <a16:colId xmlns:a16="http://schemas.microsoft.com/office/drawing/2014/main" val="2681106207"/>
                    </a:ext>
                  </a:extLst>
                </a:gridCol>
                <a:gridCol w="1025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637">
                  <a:extLst>
                    <a:ext uri="{9D8B030D-6E8A-4147-A177-3AD203B41FA5}">
                      <a16:colId xmlns:a16="http://schemas.microsoft.com/office/drawing/2014/main" val="3972317608"/>
                    </a:ext>
                  </a:extLst>
                </a:gridCol>
                <a:gridCol w="1084587">
                  <a:extLst>
                    <a:ext uri="{9D8B030D-6E8A-4147-A177-3AD203B41FA5}">
                      <a16:colId xmlns:a16="http://schemas.microsoft.com/office/drawing/2014/main" val="152453536"/>
                    </a:ext>
                  </a:extLst>
                </a:gridCol>
              </a:tblGrid>
              <a:tr h="22828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bg1"/>
                          </a:solidFill>
                        </a:rPr>
                        <a:t>Sitzungen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Nutzer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Seitenaufrufe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Seiten/Sitzung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Absprungrate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Sitzungsdauer</a:t>
                      </a:r>
                    </a:p>
                  </a:txBody>
                  <a:tcPr marL="91445" marR="91445" marT="45562" marB="455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8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74.485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51.437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190.056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2,55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61,28%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1:39 min</a:t>
                      </a:r>
                    </a:p>
                  </a:txBody>
                  <a:tcPr marL="91445" marR="91445" marT="45562" marB="455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77" name="Textfeld 16"/>
          <p:cNvSpPr txBox="1">
            <a:spLocks noChangeArrowheads="1"/>
          </p:cNvSpPr>
          <p:nvPr/>
        </p:nvSpPr>
        <p:spPr bwMode="auto">
          <a:xfrm rot="-5400000">
            <a:off x="-223110" y="1258943"/>
            <a:ext cx="7605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200" dirty="0"/>
              <a:t>Allgemein</a:t>
            </a:r>
          </a:p>
        </p:txBody>
      </p:sp>
      <p:sp>
        <p:nvSpPr>
          <p:cNvPr id="5184" name="Datumsplatzhalter 34"/>
          <p:cNvSpPr>
            <a:spLocks noGrp="1"/>
          </p:cNvSpPr>
          <p:nvPr>
            <p:ph type="dt" sz="quarter" idx="14"/>
          </p:nvPr>
        </p:nvSpPr>
        <p:spPr bwMode="auto">
          <a:xfrm>
            <a:off x="6736971" y="6658867"/>
            <a:ext cx="1673661" cy="15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dirty="0">
                <a:solidFill>
                  <a:schemeClr val="tx2"/>
                </a:solidFill>
              </a:rPr>
              <a:t>Stand 31.12.2017</a:t>
            </a:r>
          </a:p>
        </p:txBody>
      </p:sp>
      <p:sp>
        <p:nvSpPr>
          <p:cNvPr id="5210" name="Textfeld 18"/>
          <p:cNvSpPr txBox="1">
            <a:spLocks noChangeArrowheads="1"/>
          </p:cNvSpPr>
          <p:nvPr/>
        </p:nvSpPr>
        <p:spPr bwMode="auto">
          <a:xfrm rot="-5400000">
            <a:off x="-863780" y="2938271"/>
            <a:ext cx="2055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1200" dirty="0"/>
              <a:t>Herkunft/Quelle/Einstiegsseite</a:t>
            </a:r>
          </a:p>
        </p:txBody>
      </p:sp>
      <p:sp>
        <p:nvSpPr>
          <p:cNvPr id="54" name="Rechteck 53"/>
          <p:cNvSpPr/>
          <p:nvPr/>
        </p:nvSpPr>
        <p:spPr>
          <a:xfrm>
            <a:off x="265177" y="998553"/>
            <a:ext cx="1270008" cy="4452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b="1" dirty="0">
                <a:solidFill>
                  <a:schemeClr val="tx1"/>
                </a:solidFill>
              </a:rPr>
              <a:t>farmfacts.de </a:t>
            </a:r>
          </a:p>
          <a:p>
            <a:pPr algn="ctr">
              <a:defRPr/>
            </a:pPr>
            <a:r>
              <a:rPr lang="de-DE" sz="900" b="1" dirty="0">
                <a:solidFill>
                  <a:schemeClr val="tx1"/>
                </a:solidFill>
              </a:rPr>
              <a:t>(2017 gesamt)</a:t>
            </a:r>
          </a:p>
        </p:txBody>
      </p:sp>
      <p:sp>
        <p:nvSpPr>
          <p:cNvPr id="45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8375040" y="6547585"/>
            <a:ext cx="604079" cy="25411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sz="1000" dirty="0" err="1">
                <a:solidFill>
                  <a:schemeClr val="tx2"/>
                </a:solidFill>
                <a:latin typeface="+mn-lt"/>
                <a:ea typeface="+mn-ea"/>
              </a:rPr>
              <a:t>Seite</a:t>
            </a:r>
            <a:r>
              <a:rPr lang="en-US" altLang="de-DE" sz="1000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fld id="{43A6CC2A-6B52-4435-A7CD-BB57EC9ECC26}" type="slidenum">
              <a:rPr lang="en-US" altLang="de-DE" sz="1000">
                <a:solidFill>
                  <a:schemeClr val="tx2"/>
                </a:solidFill>
                <a:latin typeface="+mn-lt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de-DE" sz="1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50825" y="1478903"/>
            <a:ext cx="1298712" cy="4512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b="1" dirty="0">
                <a:solidFill>
                  <a:schemeClr val="tx1"/>
                </a:solidFill>
              </a:rPr>
              <a:t>agrar-office.de </a:t>
            </a:r>
          </a:p>
          <a:p>
            <a:pPr algn="ctr">
              <a:defRPr/>
            </a:pPr>
            <a:r>
              <a:rPr lang="de-DE" sz="900" b="1" dirty="0">
                <a:solidFill>
                  <a:schemeClr val="tx1"/>
                </a:solidFill>
              </a:rPr>
              <a:t>(2017 gesamt)</a:t>
            </a:r>
          </a:p>
        </p:txBody>
      </p:sp>
      <p:graphicFrame>
        <p:nvGraphicFramePr>
          <p:cNvPr id="49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11143"/>
              </p:ext>
            </p:extLst>
          </p:nvPr>
        </p:nvGraphicFramePr>
        <p:xfrm>
          <a:off x="1560498" y="1454350"/>
          <a:ext cx="5415355" cy="48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240">
                  <a:extLst>
                    <a:ext uri="{9D8B030D-6E8A-4147-A177-3AD203B41FA5}">
                      <a16:colId xmlns:a16="http://schemas.microsoft.com/office/drawing/2014/main" val="1203190544"/>
                    </a:ext>
                  </a:extLst>
                </a:gridCol>
                <a:gridCol w="944890">
                  <a:extLst>
                    <a:ext uri="{9D8B030D-6E8A-4147-A177-3AD203B41FA5}">
                      <a16:colId xmlns:a16="http://schemas.microsoft.com/office/drawing/2014/main" val="978802126"/>
                    </a:ext>
                  </a:extLst>
                </a:gridCol>
                <a:gridCol w="1002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940">
                  <a:extLst>
                    <a:ext uri="{9D8B030D-6E8A-4147-A177-3AD203B41FA5}">
                      <a16:colId xmlns:a16="http://schemas.microsoft.com/office/drawing/2014/main" val="3972317608"/>
                    </a:ext>
                  </a:extLst>
                </a:gridCol>
                <a:gridCol w="1173505">
                  <a:extLst>
                    <a:ext uri="{9D8B030D-6E8A-4147-A177-3AD203B41FA5}">
                      <a16:colId xmlns:a16="http://schemas.microsoft.com/office/drawing/2014/main" val="152453536"/>
                    </a:ext>
                  </a:extLst>
                </a:gridCol>
              </a:tblGrid>
              <a:tr h="244243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bg1"/>
                          </a:solidFill>
                        </a:rPr>
                        <a:t>Sitzungen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Nutzer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Seitenaufrufe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Seiten/Sitzung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Absprungrate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Sitzungsdauer</a:t>
                      </a:r>
                    </a:p>
                  </a:txBody>
                  <a:tcPr marL="91445" marR="91445" marT="45562" marB="455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43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17.485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12.198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95.603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5,47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39,3%</a:t>
                      </a:r>
                    </a:p>
                  </a:txBody>
                  <a:tcPr marL="91445" marR="91445" marT="45562" marB="455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3:24min</a:t>
                      </a:r>
                    </a:p>
                  </a:txBody>
                  <a:tcPr marL="91445" marR="91445" marT="45562" marB="455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527818"/>
              </p:ext>
            </p:extLst>
          </p:nvPr>
        </p:nvGraphicFramePr>
        <p:xfrm>
          <a:off x="5790364" y="4706552"/>
          <a:ext cx="3288809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790"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bg1"/>
                          </a:solidFill>
                        </a:rPr>
                        <a:t>Herkunft der Websitebesucher (2017)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528852299"/>
                  </a:ext>
                </a:extLst>
              </a:tr>
              <a:tr h="146790">
                <a:tc>
                  <a:txBody>
                    <a:bodyPr/>
                    <a:lstStyle/>
                    <a:p>
                      <a:pPr algn="ctr"/>
                      <a:r>
                        <a:rPr lang="de-DE" sz="900" b="1" u="sng" dirty="0" err="1"/>
                        <a:t>FarmFacts</a:t>
                      </a:r>
                      <a:r>
                        <a:rPr lang="de-DE" sz="900" b="1" u="sng" dirty="0"/>
                        <a:t> Website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u="sng" dirty="0"/>
                        <a:t>AO Agrar-Office Website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90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Deutschland (80,4%)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Deutschland (87,4%)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90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USA (2,1%)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Österreich (2,2%)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13078772"/>
                  </a:ext>
                </a:extLst>
              </a:tr>
              <a:tr h="146790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Österreich (2,0%)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Schweiz  (1,0%)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565175702"/>
                  </a:ext>
                </a:extLst>
              </a:tr>
            </a:tbl>
          </a:graphicData>
        </a:graphic>
      </p:graphicFrame>
      <p:graphicFrame>
        <p:nvGraphicFramePr>
          <p:cNvPr id="5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335843"/>
              </p:ext>
            </p:extLst>
          </p:nvPr>
        </p:nvGraphicFramePr>
        <p:xfrm>
          <a:off x="265177" y="2002971"/>
          <a:ext cx="3108964" cy="142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054"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bg1"/>
                          </a:solidFill>
                        </a:rPr>
                        <a:t>Herkunft der Verweise/Verlinkungen (2017)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528852299"/>
                  </a:ext>
                </a:extLst>
              </a:tr>
              <a:tr h="285054">
                <a:tc>
                  <a:txBody>
                    <a:bodyPr/>
                    <a:lstStyle/>
                    <a:p>
                      <a:pPr algn="ctr"/>
                      <a:r>
                        <a:rPr lang="de-DE" sz="900" b="1" u="sng" dirty="0" err="1"/>
                        <a:t>FarmFacts</a:t>
                      </a:r>
                      <a:r>
                        <a:rPr lang="de-DE" sz="900" b="1" u="sng" dirty="0"/>
                        <a:t> Website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u="sng" dirty="0"/>
                        <a:t>AO Agrar-Office Website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5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Facebook (21,7%)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Farmfacts.de (84,7%)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5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agritechnica.com(6,64%)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Suchseiten (1,2%)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13078772"/>
                  </a:ext>
                </a:extLst>
              </a:tr>
              <a:tr h="285054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nextfarming.de(6,4%)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BayWa (1,0%)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565175702"/>
                  </a:ext>
                </a:extLst>
              </a:tr>
            </a:tbl>
          </a:graphicData>
        </a:graphic>
      </p:graphicFrame>
      <p:graphicFrame>
        <p:nvGraphicFramePr>
          <p:cNvPr id="5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000595"/>
              </p:ext>
            </p:extLst>
          </p:nvPr>
        </p:nvGraphicFramePr>
        <p:xfrm>
          <a:off x="219382" y="4702386"/>
          <a:ext cx="5471164" cy="1179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813"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bg1"/>
                          </a:solidFill>
                        </a:rPr>
                        <a:t>Einstiegsseiten (2017)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528852299"/>
                  </a:ext>
                </a:extLst>
              </a:tr>
              <a:tr h="185813">
                <a:tc>
                  <a:txBody>
                    <a:bodyPr/>
                    <a:lstStyle/>
                    <a:p>
                      <a:pPr algn="ctr"/>
                      <a:r>
                        <a:rPr lang="de-DE" sz="900" b="1" u="sng" dirty="0" err="1"/>
                        <a:t>FarmFacts</a:t>
                      </a:r>
                      <a:r>
                        <a:rPr lang="de-DE" sz="900" b="1" u="sng" dirty="0"/>
                        <a:t> Website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u="sng" dirty="0"/>
                        <a:t>AO Agrar-Office Website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813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farmfacts.de (65,99%)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/>
                        <a:t>agrar-office.de/</a:t>
                      </a:r>
                      <a:r>
                        <a:rPr lang="de-DE" sz="900" b="1" dirty="0" err="1"/>
                        <a:t>produkte</a:t>
                      </a:r>
                      <a:r>
                        <a:rPr lang="de-DE" sz="900" b="1" dirty="0"/>
                        <a:t>/</a:t>
                      </a:r>
                      <a:r>
                        <a:rPr lang="de-DE" sz="900" b="1" dirty="0" err="1"/>
                        <a:t>ao</a:t>
                      </a:r>
                      <a:r>
                        <a:rPr lang="de-DE" sz="900" b="1" dirty="0"/>
                        <a:t>-pflanze (17,6%)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813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farmfacts.de/</a:t>
                      </a:r>
                      <a:r>
                        <a:rPr lang="de-DE" sz="900" b="1" dirty="0" err="1"/>
                        <a:t>agritechnica</a:t>
                      </a:r>
                      <a:r>
                        <a:rPr lang="de-DE" sz="900" b="1" dirty="0"/>
                        <a:t> (3,1%)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/>
                        <a:t>agrar-office.de (16,6%)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13078772"/>
                  </a:ext>
                </a:extLst>
              </a:tr>
              <a:tr h="2654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www.farmfacts.de/produkte/ao-agrar-office 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(3,1%)</a:t>
                      </a:r>
                      <a:endParaRPr lang="de-DE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/>
                        <a:t>agrar-office.de/</a:t>
                      </a:r>
                      <a:r>
                        <a:rPr lang="de-DE" sz="900" b="1" dirty="0" err="1"/>
                        <a:t>produkte</a:t>
                      </a:r>
                      <a:r>
                        <a:rPr lang="de-DE" sz="900" b="1" dirty="0"/>
                        <a:t> (15,7%)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565175702"/>
                  </a:ext>
                </a:extLst>
              </a:tr>
            </a:tbl>
          </a:graphicData>
        </a:graphic>
      </p:graphicFrame>
      <p:graphicFrame>
        <p:nvGraphicFramePr>
          <p:cNvPr id="58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212919"/>
              </p:ext>
            </p:extLst>
          </p:nvPr>
        </p:nvGraphicFramePr>
        <p:xfrm>
          <a:off x="7044327" y="971007"/>
          <a:ext cx="2051626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242"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bg1"/>
                          </a:solidFill>
                        </a:rPr>
                        <a:t>Suchbegriffe (2017)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528852299"/>
                  </a:ext>
                </a:extLst>
              </a:tr>
              <a:tr h="272738">
                <a:tc>
                  <a:txBody>
                    <a:bodyPr/>
                    <a:lstStyle/>
                    <a:p>
                      <a:pPr algn="ctr"/>
                      <a:r>
                        <a:rPr lang="de-DE" sz="900" b="1" u="sng" dirty="0" err="1"/>
                        <a:t>FarmFacts</a:t>
                      </a:r>
                      <a:r>
                        <a:rPr lang="de-DE" sz="900" b="1" u="sng" dirty="0"/>
                        <a:t> Website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u="sng" dirty="0"/>
                        <a:t>AO Agrar-Office Website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38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Landwirtschaft (bez.)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err="1"/>
                        <a:t>Agrar</a:t>
                      </a:r>
                      <a:r>
                        <a:rPr lang="de-DE" sz="900" b="1" dirty="0"/>
                        <a:t> Office (org.)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738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Wetterstation (bez.)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Rottalschau (org.)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13078772"/>
                  </a:ext>
                </a:extLst>
              </a:tr>
              <a:tr h="272738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FarmFacts (org.)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AO Office (org.)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565175702"/>
                  </a:ext>
                </a:extLst>
              </a:tr>
            </a:tbl>
          </a:graphicData>
        </a:graphic>
      </p:graphicFrame>
      <p:graphicFrame>
        <p:nvGraphicFramePr>
          <p:cNvPr id="20" name="Inhaltsplatzhalter 3">
            <a:extLst>
              <a:ext uri="{FF2B5EF4-FFF2-40B4-BE49-F238E27FC236}">
                <a16:creationId xmlns:a16="http://schemas.microsoft.com/office/drawing/2014/main" id="{053957BF-E668-44E7-AA0F-348C9D0B79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910911"/>
              </p:ext>
            </p:extLst>
          </p:nvPr>
        </p:nvGraphicFramePr>
        <p:xfrm>
          <a:off x="265177" y="3465682"/>
          <a:ext cx="3105772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807"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bg1"/>
                          </a:solidFill>
                        </a:rPr>
                        <a:t>Endgeräte der Besucher (2017)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528852299"/>
                  </a:ext>
                </a:extLst>
              </a:tr>
              <a:tr h="142807">
                <a:tc>
                  <a:txBody>
                    <a:bodyPr/>
                    <a:lstStyle/>
                    <a:p>
                      <a:pPr algn="ctr"/>
                      <a:r>
                        <a:rPr lang="de-DE" sz="900" b="1" u="none" dirty="0" err="1"/>
                        <a:t>FarmFacts</a:t>
                      </a:r>
                      <a:r>
                        <a:rPr lang="de-DE" sz="900" b="1" u="none" dirty="0"/>
                        <a:t> Website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u="none" dirty="0"/>
                        <a:t>AO </a:t>
                      </a:r>
                      <a:r>
                        <a:rPr lang="de-DE" sz="900" b="1" u="none" dirty="0" err="1"/>
                        <a:t>Agrar</a:t>
                      </a:r>
                      <a:r>
                        <a:rPr lang="de-DE" sz="900" b="1" u="none" dirty="0"/>
                        <a:t> Office Website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07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Desktop (59,5%)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Desktop (70,9%)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420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Mobil (34,7%)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Mobil (22,3%)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13078772"/>
                  </a:ext>
                </a:extLst>
              </a:tr>
              <a:tr h="142807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Tablet (5,8%)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Tablet (6,74%)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325942159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A6D847D9-F7B4-4CF2-B34A-26D210C71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7" y="5886993"/>
            <a:ext cx="8861557" cy="75474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A5228F7-51FE-4B29-B515-83500F84EEFF}"/>
              </a:ext>
            </a:extLst>
          </p:cNvPr>
          <p:cNvCxnSpPr/>
          <p:nvPr/>
        </p:nvCxnSpPr>
        <p:spPr>
          <a:xfrm flipV="1">
            <a:off x="6312310" y="6209071"/>
            <a:ext cx="0" cy="392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814631E4-2A74-451C-810F-D49C99454975}"/>
              </a:ext>
            </a:extLst>
          </p:cNvPr>
          <p:cNvCxnSpPr/>
          <p:nvPr/>
        </p:nvCxnSpPr>
        <p:spPr>
          <a:xfrm flipV="1">
            <a:off x="6486833" y="6209071"/>
            <a:ext cx="0" cy="392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98FAA121-0F30-4061-BEA6-AA85EB19E460}"/>
              </a:ext>
            </a:extLst>
          </p:cNvPr>
          <p:cNvSpPr txBox="1"/>
          <p:nvPr/>
        </p:nvSpPr>
        <p:spPr>
          <a:xfrm>
            <a:off x="5509037" y="6039235"/>
            <a:ext cx="20647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 dirty="0"/>
              <a:t>Behobenes Trackingproblem – in diesem Zeitraum gab es 5.213 Klicks (Daten aus AdWords anstatt aus Analytics)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648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09726" y="5624631"/>
            <a:ext cx="8657630" cy="834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Übersicht FarmFacts Newsletter 2017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FarmFacts</a:t>
            </a:r>
            <a:r>
              <a:rPr lang="en-US" dirty="0"/>
              <a:t> GmbH, VNFM (Quelle: Mission One)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Seite </a:t>
            </a:r>
            <a:fld id="{4182F4F9-3B3B-40B2-ACAC-1E2FD3EC0E0E}" type="slidenum">
              <a:rPr lang="en-US" altLang="de-DE" smtClean="0"/>
              <a:pPr>
                <a:defRPr/>
              </a:pPr>
              <a:t>3</a:t>
            </a:fld>
            <a:endParaRPr lang="en-US" altLang="de-DE"/>
          </a:p>
        </p:txBody>
      </p:sp>
      <p:graphicFrame>
        <p:nvGraphicFramePr>
          <p:cNvPr id="13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191791"/>
              </p:ext>
            </p:extLst>
          </p:nvPr>
        </p:nvGraphicFramePr>
        <p:xfrm>
          <a:off x="209726" y="928262"/>
          <a:ext cx="86576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644">
                  <a:extLst>
                    <a:ext uri="{9D8B030D-6E8A-4147-A177-3AD203B41FA5}">
                      <a16:colId xmlns:a16="http://schemas.microsoft.com/office/drawing/2014/main" val="2562553612"/>
                    </a:ext>
                  </a:extLst>
                </a:gridCol>
                <a:gridCol w="84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008">
                  <a:extLst>
                    <a:ext uri="{9D8B030D-6E8A-4147-A177-3AD203B41FA5}">
                      <a16:colId xmlns:a16="http://schemas.microsoft.com/office/drawing/2014/main" val="2329895125"/>
                    </a:ext>
                  </a:extLst>
                </a:gridCol>
                <a:gridCol w="1076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109">
                  <a:extLst>
                    <a:ext uri="{9D8B030D-6E8A-4147-A177-3AD203B41FA5}">
                      <a16:colId xmlns:a16="http://schemas.microsoft.com/office/drawing/2014/main" val="1466086352"/>
                    </a:ext>
                  </a:extLst>
                </a:gridCol>
                <a:gridCol w="1140295">
                  <a:extLst>
                    <a:ext uri="{9D8B030D-6E8A-4147-A177-3AD203B41FA5}">
                      <a16:colId xmlns:a16="http://schemas.microsoft.com/office/drawing/2014/main" val="8484027"/>
                    </a:ext>
                  </a:extLst>
                </a:gridCol>
              </a:tblGrid>
              <a:tr h="152633">
                <a:tc gridSpan="7">
                  <a:txBody>
                    <a:bodyPr/>
                    <a:lstStyle/>
                    <a:p>
                      <a:pPr algn="ctr"/>
                      <a:r>
                        <a:rPr lang="de-DE" sz="800" b="1" dirty="0" err="1"/>
                        <a:t>FarmFacts</a:t>
                      </a:r>
                      <a:r>
                        <a:rPr lang="de-DE" sz="800" b="1" dirty="0"/>
                        <a:t> Newsletter Nr.01/2017 (Versand am 27.01.2017 um 12:35 Uhr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8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84251"/>
                  </a:ext>
                </a:extLst>
              </a:tr>
              <a:tr h="152633"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Versand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Fehlermails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Öffnungsrate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Mobile </a:t>
                      </a:r>
                      <a:r>
                        <a:rPr lang="de-DE" sz="800" b="1" dirty="0" err="1"/>
                        <a:t>Leserate</a:t>
                      </a:r>
                      <a:endParaRPr lang="de-DE" sz="8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Klickrate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Top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Abmeldungen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33"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2.395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65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789 (32,94%)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26,3%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323 (13,92%)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BBV Schulungen, Software Trainings, allg. </a:t>
                      </a:r>
                      <a:r>
                        <a:rPr lang="de-DE" sz="800" b="1" dirty="0" err="1"/>
                        <a:t>FarmFacts</a:t>
                      </a:r>
                      <a:endParaRPr lang="de-DE" sz="8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11 (0,47%)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470163"/>
              </p:ext>
            </p:extLst>
          </p:nvPr>
        </p:nvGraphicFramePr>
        <p:xfrm>
          <a:off x="209726" y="1565730"/>
          <a:ext cx="86576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644">
                  <a:extLst>
                    <a:ext uri="{9D8B030D-6E8A-4147-A177-3AD203B41FA5}">
                      <a16:colId xmlns:a16="http://schemas.microsoft.com/office/drawing/2014/main" val="2562553612"/>
                    </a:ext>
                  </a:extLst>
                </a:gridCol>
                <a:gridCol w="84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008">
                  <a:extLst>
                    <a:ext uri="{9D8B030D-6E8A-4147-A177-3AD203B41FA5}">
                      <a16:colId xmlns:a16="http://schemas.microsoft.com/office/drawing/2014/main" val="2329895125"/>
                    </a:ext>
                  </a:extLst>
                </a:gridCol>
                <a:gridCol w="1076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109">
                  <a:extLst>
                    <a:ext uri="{9D8B030D-6E8A-4147-A177-3AD203B41FA5}">
                      <a16:colId xmlns:a16="http://schemas.microsoft.com/office/drawing/2014/main" val="1466086352"/>
                    </a:ext>
                  </a:extLst>
                </a:gridCol>
                <a:gridCol w="1140295">
                  <a:extLst>
                    <a:ext uri="{9D8B030D-6E8A-4147-A177-3AD203B41FA5}">
                      <a16:colId xmlns:a16="http://schemas.microsoft.com/office/drawing/2014/main" val="8484027"/>
                    </a:ext>
                  </a:extLst>
                </a:gridCol>
              </a:tblGrid>
              <a:tr h="170516">
                <a:tc gridSpan="7">
                  <a:txBody>
                    <a:bodyPr/>
                    <a:lstStyle/>
                    <a:p>
                      <a:pPr algn="ctr"/>
                      <a:r>
                        <a:rPr lang="de-DE" sz="800" b="1" dirty="0" err="1"/>
                        <a:t>FarmFacts</a:t>
                      </a:r>
                      <a:r>
                        <a:rPr lang="de-DE" sz="800" b="1" dirty="0"/>
                        <a:t> Newsletter Nr.02/2017 (Versand am 02.03.2017 um 14:19 Uhr)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8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84251"/>
                  </a:ext>
                </a:extLst>
              </a:tr>
              <a:tr h="170516"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Versand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Fehlermails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Öffnungsrate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Mobile </a:t>
                      </a:r>
                      <a:r>
                        <a:rPr lang="de-DE" sz="800" b="1" dirty="0" err="1"/>
                        <a:t>Leserate</a:t>
                      </a:r>
                      <a:endParaRPr lang="de-DE" sz="8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Klickrate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Top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Abmeldungen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16"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1.191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32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431 (37,19%)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25,5%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131 (11,3%)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FF Servicecenter, Termine BBV, FF Kontakt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1 (0,09%)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684298"/>
              </p:ext>
            </p:extLst>
          </p:nvPr>
        </p:nvGraphicFramePr>
        <p:xfrm>
          <a:off x="209726" y="2196358"/>
          <a:ext cx="86576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644">
                  <a:extLst>
                    <a:ext uri="{9D8B030D-6E8A-4147-A177-3AD203B41FA5}">
                      <a16:colId xmlns:a16="http://schemas.microsoft.com/office/drawing/2014/main" val="2562553612"/>
                    </a:ext>
                  </a:extLst>
                </a:gridCol>
                <a:gridCol w="84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008">
                  <a:extLst>
                    <a:ext uri="{9D8B030D-6E8A-4147-A177-3AD203B41FA5}">
                      <a16:colId xmlns:a16="http://schemas.microsoft.com/office/drawing/2014/main" val="2329895125"/>
                    </a:ext>
                  </a:extLst>
                </a:gridCol>
                <a:gridCol w="1076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109">
                  <a:extLst>
                    <a:ext uri="{9D8B030D-6E8A-4147-A177-3AD203B41FA5}">
                      <a16:colId xmlns:a16="http://schemas.microsoft.com/office/drawing/2014/main" val="1466086352"/>
                    </a:ext>
                  </a:extLst>
                </a:gridCol>
                <a:gridCol w="1140295">
                  <a:extLst>
                    <a:ext uri="{9D8B030D-6E8A-4147-A177-3AD203B41FA5}">
                      <a16:colId xmlns:a16="http://schemas.microsoft.com/office/drawing/2014/main" val="8484027"/>
                    </a:ext>
                  </a:extLst>
                </a:gridCol>
              </a:tblGrid>
              <a:tr h="136806">
                <a:tc gridSpan="7">
                  <a:txBody>
                    <a:bodyPr/>
                    <a:lstStyle/>
                    <a:p>
                      <a:pPr algn="ctr"/>
                      <a:r>
                        <a:rPr lang="de-DE" sz="800" b="1" dirty="0" err="1"/>
                        <a:t>FarmFacts</a:t>
                      </a:r>
                      <a:r>
                        <a:rPr lang="de-DE" sz="800" b="1" dirty="0"/>
                        <a:t> Newsletter Nr.03/2017 (Versand am 27.03.2017 um 16:45 Uhr)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8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84251"/>
                  </a:ext>
                </a:extLst>
              </a:tr>
              <a:tr h="136806"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Versand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Fehlermails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Öffnungsrate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Mobile </a:t>
                      </a:r>
                      <a:r>
                        <a:rPr lang="de-DE" sz="800" b="1" dirty="0" err="1"/>
                        <a:t>Leserate</a:t>
                      </a:r>
                      <a:endParaRPr lang="de-DE" sz="8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Klickrate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Top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Abmeldungen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06"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1.069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30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362 (34,84%)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28,53%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134 (12,9%)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FF Servicecenter, Drohnenangebot, apba.de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3 (0,29%)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27732"/>
              </p:ext>
            </p:extLst>
          </p:nvPr>
        </p:nvGraphicFramePr>
        <p:xfrm>
          <a:off x="209726" y="2833826"/>
          <a:ext cx="86576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644">
                  <a:extLst>
                    <a:ext uri="{9D8B030D-6E8A-4147-A177-3AD203B41FA5}">
                      <a16:colId xmlns:a16="http://schemas.microsoft.com/office/drawing/2014/main" val="2562553612"/>
                    </a:ext>
                  </a:extLst>
                </a:gridCol>
                <a:gridCol w="84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008">
                  <a:extLst>
                    <a:ext uri="{9D8B030D-6E8A-4147-A177-3AD203B41FA5}">
                      <a16:colId xmlns:a16="http://schemas.microsoft.com/office/drawing/2014/main" val="2329895125"/>
                    </a:ext>
                  </a:extLst>
                </a:gridCol>
                <a:gridCol w="1076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109">
                  <a:extLst>
                    <a:ext uri="{9D8B030D-6E8A-4147-A177-3AD203B41FA5}">
                      <a16:colId xmlns:a16="http://schemas.microsoft.com/office/drawing/2014/main" val="1466086352"/>
                    </a:ext>
                  </a:extLst>
                </a:gridCol>
                <a:gridCol w="1140295">
                  <a:extLst>
                    <a:ext uri="{9D8B030D-6E8A-4147-A177-3AD203B41FA5}">
                      <a16:colId xmlns:a16="http://schemas.microsoft.com/office/drawing/2014/main" val="8484027"/>
                    </a:ext>
                  </a:extLst>
                </a:gridCol>
              </a:tblGrid>
              <a:tr h="180336">
                <a:tc gridSpan="7">
                  <a:txBody>
                    <a:bodyPr/>
                    <a:lstStyle/>
                    <a:p>
                      <a:pPr algn="ctr"/>
                      <a:r>
                        <a:rPr lang="de-DE" sz="800" b="1" dirty="0" err="1"/>
                        <a:t>FarmFacts</a:t>
                      </a:r>
                      <a:r>
                        <a:rPr lang="de-DE" sz="800" b="1" dirty="0"/>
                        <a:t> Newsletter Nr.04/2017 (Versand am 02.05.2017 um 16:26 Uhr)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8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84251"/>
                  </a:ext>
                </a:extLst>
              </a:tr>
              <a:tr h="180336"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Versand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Fehlermails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Öffnungsrate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Mobile </a:t>
                      </a:r>
                      <a:r>
                        <a:rPr lang="de-DE" sz="800" b="1" dirty="0" err="1"/>
                        <a:t>Leserate</a:t>
                      </a:r>
                      <a:endParaRPr lang="de-DE" sz="8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Klickrate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Top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Abmeldungen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36"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1.077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31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378 (36,14%)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29,01%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134 (12,91%)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Stallbuch Sau 5.0, Weglinienkonverter, FF Servicecenter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4 (0,39%)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278296" y="5756642"/>
            <a:ext cx="85890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sym typeface="Wingdings" panose="05000000000000000000" pitchFamily="2" charset="2"/>
              </a:rPr>
              <a:t> Überdurchschnittliche Öffnungsrate des Newsletters (rund 30%) und eine geringe Abmeldequote (unter 1%) sagt aus, dass wir mit unserem Newsletter und den gespielten Themen den Nerv des Empfängers treffen.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8" name="Inhaltsplatzhalter 3">
            <a:extLst>
              <a:ext uri="{FF2B5EF4-FFF2-40B4-BE49-F238E27FC236}">
                <a16:creationId xmlns:a16="http://schemas.microsoft.com/office/drawing/2014/main" id="{9ECF465D-3337-4838-A4FB-1FF6C8322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916122"/>
              </p:ext>
            </p:extLst>
          </p:nvPr>
        </p:nvGraphicFramePr>
        <p:xfrm>
          <a:off x="209726" y="3490640"/>
          <a:ext cx="86576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654">
                  <a:extLst>
                    <a:ext uri="{9D8B030D-6E8A-4147-A177-3AD203B41FA5}">
                      <a16:colId xmlns:a16="http://schemas.microsoft.com/office/drawing/2014/main" val="2562553612"/>
                    </a:ext>
                  </a:extLst>
                </a:gridCol>
                <a:gridCol w="800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709">
                  <a:extLst>
                    <a:ext uri="{9D8B030D-6E8A-4147-A177-3AD203B41FA5}">
                      <a16:colId xmlns:a16="http://schemas.microsoft.com/office/drawing/2014/main" val="2329895125"/>
                    </a:ext>
                  </a:extLst>
                </a:gridCol>
                <a:gridCol w="100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3853">
                  <a:extLst>
                    <a:ext uri="{9D8B030D-6E8A-4147-A177-3AD203B41FA5}">
                      <a16:colId xmlns:a16="http://schemas.microsoft.com/office/drawing/2014/main" val="1466086352"/>
                    </a:ext>
                  </a:extLst>
                </a:gridCol>
                <a:gridCol w="1169925">
                  <a:extLst>
                    <a:ext uri="{9D8B030D-6E8A-4147-A177-3AD203B41FA5}">
                      <a16:colId xmlns:a16="http://schemas.microsoft.com/office/drawing/2014/main" val="8484027"/>
                    </a:ext>
                  </a:extLst>
                </a:gridCol>
              </a:tblGrid>
              <a:tr h="181712">
                <a:tc gridSpan="7"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FarmFacts Newsletter Nr.05/2017 (Versand am 12.07.2017 </a:t>
                      </a:r>
                      <a:r>
                        <a:rPr lang="de-DE" sz="800" b="1"/>
                        <a:t>um 8:11 </a:t>
                      </a:r>
                      <a:r>
                        <a:rPr lang="de-DE" sz="800" b="1" dirty="0"/>
                        <a:t>Uhr)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8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84251"/>
                  </a:ext>
                </a:extLst>
              </a:tr>
              <a:tr h="181712"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Versand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Fehlermails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Öffnungsrate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Mobile </a:t>
                      </a:r>
                      <a:r>
                        <a:rPr lang="de-DE" sz="800" b="1" dirty="0" err="1"/>
                        <a:t>Leserate</a:t>
                      </a:r>
                      <a:endParaRPr lang="de-DE" sz="8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Klickrate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Top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Abmeldungen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712"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1.077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35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305 (29,27%)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31,07%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68 (5,53%)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FarmFacts i. d. Praxis, Software-Trainings, Veranstaltungen 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4 (0,38%)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Inhaltsplatzhalter 3">
            <a:extLst>
              <a:ext uri="{FF2B5EF4-FFF2-40B4-BE49-F238E27FC236}">
                <a16:creationId xmlns:a16="http://schemas.microsoft.com/office/drawing/2014/main" id="{7EC76226-C668-45BA-A341-D55A04562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007097"/>
              </p:ext>
            </p:extLst>
          </p:nvPr>
        </p:nvGraphicFramePr>
        <p:xfrm>
          <a:off x="209726" y="4125050"/>
          <a:ext cx="86576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644">
                  <a:extLst>
                    <a:ext uri="{9D8B030D-6E8A-4147-A177-3AD203B41FA5}">
                      <a16:colId xmlns:a16="http://schemas.microsoft.com/office/drawing/2014/main" val="2562553612"/>
                    </a:ext>
                  </a:extLst>
                </a:gridCol>
                <a:gridCol w="84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008">
                  <a:extLst>
                    <a:ext uri="{9D8B030D-6E8A-4147-A177-3AD203B41FA5}">
                      <a16:colId xmlns:a16="http://schemas.microsoft.com/office/drawing/2014/main" val="2329895125"/>
                    </a:ext>
                  </a:extLst>
                </a:gridCol>
                <a:gridCol w="1076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109">
                  <a:extLst>
                    <a:ext uri="{9D8B030D-6E8A-4147-A177-3AD203B41FA5}">
                      <a16:colId xmlns:a16="http://schemas.microsoft.com/office/drawing/2014/main" val="1466086352"/>
                    </a:ext>
                  </a:extLst>
                </a:gridCol>
                <a:gridCol w="1140295">
                  <a:extLst>
                    <a:ext uri="{9D8B030D-6E8A-4147-A177-3AD203B41FA5}">
                      <a16:colId xmlns:a16="http://schemas.microsoft.com/office/drawing/2014/main" val="8484027"/>
                    </a:ext>
                  </a:extLst>
                </a:gridCol>
              </a:tblGrid>
              <a:tr h="126700">
                <a:tc gridSpan="7"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FarmFacts Newsletter Nr.06/2017 (Versand am 29.08.2017 um 17:23 Uhr)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8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84251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Versand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Fehlermails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Öffnungsrate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Mobile </a:t>
                      </a:r>
                      <a:r>
                        <a:rPr lang="de-DE" sz="800" b="1" dirty="0" err="1"/>
                        <a:t>Leserate</a:t>
                      </a:r>
                      <a:endParaRPr lang="de-DE" sz="8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Klickrate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Top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Abmeldungen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1.109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34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337 (31,35%)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29,71%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103 (9,58%)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AO Online GPS; AO Lagerverwaltung; AO Apps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2 (0,18%)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Inhaltsplatzhalter 3">
            <a:extLst>
              <a:ext uri="{FF2B5EF4-FFF2-40B4-BE49-F238E27FC236}">
                <a16:creationId xmlns:a16="http://schemas.microsoft.com/office/drawing/2014/main" id="{454B8040-6035-44DA-8E4F-EA75EDDEE1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973065"/>
              </p:ext>
            </p:extLst>
          </p:nvPr>
        </p:nvGraphicFramePr>
        <p:xfrm>
          <a:off x="209724" y="4781864"/>
          <a:ext cx="86576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644">
                  <a:extLst>
                    <a:ext uri="{9D8B030D-6E8A-4147-A177-3AD203B41FA5}">
                      <a16:colId xmlns:a16="http://schemas.microsoft.com/office/drawing/2014/main" val="2562553612"/>
                    </a:ext>
                  </a:extLst>
                </a:gridCol>
                <a:gridCol w="84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008">
                  <a:extLst>
                    <a:ext uri="{9D8B030D-6E8A-4147-A177-3AD203B41FA5}">
                      <a16:colId xmlns:a16="http://schemas.microsoft.com/office/drawing/2014/main" val="2329895125"/>
                    </a:ext>
                  </a:extLst>
                </a:gridCol>
                <a:gridCol w="1076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109">
                  <a:extLst>
                    <a:ext uri="{9D8B030D-6E8A-4147-A177-3AD203B41FA5}">
                      <a16:colId xmlns:a16="http://schemas.microsoft.com/office/drawing/2014/main" val="1466086352"/>
                    </a:ext>
                  </a:extLst>
                </a:gridCol>
                <a:gridCol w="1140295">
                  <a:extLst>
                    <a:ext uri="{9D8B030D-6E8A-4147-A177-3AD203B41FA5}">
                      <a16:colId xmlns:a16="http://schemas.microsoft.com/office/drawing/2014/main" val="8484027"/>
                    </a:ext>
                  </a:extLst>
                </a:gridCol>
              </a:tblGrid>
              <a:tr h="181712">
                <a:tc gridSpan="7"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FarmFacts Newsletter Nr.07/2017 (Versand am 17.11.2017 um 08:59 Uhr)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8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84251"/>
                  </a:ext>
                </a:extLst>
              </a:tr>
              <a:tr h="181712"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Versand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Fehlermails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Öffnungsrate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Mobile </a:t>
                      </a:r>
                      <a:r>
                        <a:rPr lang="de-DE" sz="800" b="1" dirty="0" err="1"/>
                        <a:t>Leserate</a:t>
                      </a:r>
                      <a:endParaRPr lang="de-DE" sz="8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Klickrate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Top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Abmeldungen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712"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718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32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212 (30,9%)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28,22%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66 (9,62%)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AO Upgrade, Düngung, Angebote AT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/>
                        <a:t>4 (0,55%)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Datumsplatzhalter 34">
            <a:extLst>
              <a:ext uri="{FF2B5EF4-FFF2-40B4-BE49-F238E27FC236}">
                <a16:creationId xmlns:a16="http://schemas.microsoft.com/office/drawing/2014/main" id="{A6CF2873-9938-4D20-80C8-F17074389830}"/>
              </a:ext>
            </a:extLst>
          </p:cNvPr>
          <p:cNvSpPr txBox="1">
            <a:spLocks/>
          </p:cNvSpPr>
          <p:nvPr/>
        </p:nvSpPr>
        <p:spPr bwMode="auto">
          <a:xfrm>
            <a:off x="6774813" y="6576014"/>
            <a:ext cx="1673661" cy="15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de-DE" altLang="de-DE" dirty="0">
                <a:solidFill>
                  <a:schemeClr val="tx2"/>
                </a:solidFill>
              </a:rPr>
              <a:t>Stand 31.12.2017</a:t>
            </a:r>
          </a:p>
        </p:txBody>
      </p:sp>
    </p:spTree>
    <p:extLst>
      <p:ext uri="{BB962C8B-B14F-4D97-AF65-F5344CB8AC3E}">
        <p14:creationId xmlns:p14="http://schemas.microsoft.com/office/powerpoint/2010/main" val="32361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09726" y="4112747"/>
            <a:ext cx="8657630" cy="834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300" dirty="0">
                <a:solidFill>
                  <a:schemeClr val="tx2"/>
                </a:solidFill>
              </a:rPr>
              <a:t>Übersicht FarmFacts Partner Newsletter 2017</a:t>
            </a:r>
            <a:endParaRPr lang="en-US" sz="2300" dirty="0">
              <a:solidFill>
                <a:schemeClr val="tx2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FarmFacts</a:t>
            </a:r>
            <a:r>
              <a:rPr lang="en-US" dirty="0"/>
              <a:t> GmbH, VNFM (Quelle: Mission One)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Seite </a:t>
            </a:r>
            <a:fld id="{4182F4F9-3B3B-40B2-ACAC-1E2FD3EC0E0E}" type="slidenum">
              <a:rPr lang="en-US" altLang="de-DE" smtClean="0"/>
              <a:pPr>
                <a:defRPr/>
              </a:pPr>
              <a:t>4</a:t>
            </a:fld>
            <a:endParaRPr lang="en-US" altLang="de-DE"/>
          </a:p>
        </p:txBody>
      </p:sp>
      <p:graphicFrame>
        <p:nvGraphicFramePr>
          <p:cNvPr id="13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433212"/>
              </p:ext>
            </p:extLst>
          </p:nvPr>
        </p:nvGraphicFramePr>
        <p:xfrm>
          <a:off x="209726" y="1045708"/>
          <a:ext cx="865763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644">
                  <a:extLst>
                    <a:ext uri="{9D8B030D-6E8A-4147-A177-3AD203B41FA5}">
                      <a16:colId xmlns:a16="http://schemas.microsoft.com/office/drawing/2014/main" val="2562553612"/>
                    </a:ext>
                  </a:extLst>
                </a:gridCol>
                <a:gridCol w="84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008">
                  <a:extLst>
                    <a:ext uri="{9D8B030D-6E8A-4147-A177-3AD203B41FA5}">
                      <a16:colId xmlns:a16="http://schemas.microsoft.com/office/drawing/2014/main" val="2329895125"/>
                    </a:ext>
                  </a:extLst>
                </a:gridCol>
                <a:gridCol w="1076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109">
                  <a:extLst>
                    <a:ext uri="{9D8B030D-6E8A-4147-A177-3AD203B41FA5}">
                      <a16:colId xmlns:a16="http://schemas.microsoft.com/office/drawing/2014/main" val="1466086352"/>
                    </a:ext>
                  </a:extLst>
                </a:gridCol>
                <a:gridCol w="1140295">
                  <a:extLst>
                    <a:ext uri="{9D8B030D-6E8A-4147-A177-3AD203B41FA5}">
                      <a16:colId xmlns:a16="http://schemas.microsoft.com/office/drawing/2014/main" val="8484027"/>
                    </a:ext>
                  </a:extLst>
                </a:gridCol>
              </a:tblGrid>
              <a:tr h="181712">
                <a:tc gridSpan="7"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FarmFacts Partner Info Nr.01/2017 (Versand am 28.03.2017 um 17:01 Uhr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8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84251"/>
                  </a:ext>
                </a:extLst>
              </a:tr>
              <a:tr h="181712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Versand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Fehlermails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Öffnungsrate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Mobile </a:t>
                      </a:r>
                      <a:r>
                        <a:rPr lang="de-DE" sz="900" b="1" dirty="0" err="1"/>
                        <a:t>Leserate</a:t>
                      </a:r>
                      <a:endParaRPr lang="de-DE" sz="9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Klickrate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Top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Abmeldungen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712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650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19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315 (49,92%)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28,56%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77 (12,2%)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Artikel Joachim Sturm, </a:t>
                      </a:r>
                      <a:r>
                        <a:rPr lang="de-DE" sz="900" b="1" dirty="0" err="1"/>
                        <a:t>GreenSeeker</a:t>
                      </a:r>
                      <a:r>
                        <a:rPr lang="de-DE" sz="900" b="1" dirty="0"/>
                        <a:t> Tour, Wissen-ISO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2 (0,32%)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252915"/>
              </p:ext>
            </p:extLst>
          </p:nvPr>
        </p:nvGraphicFramePr>
        <p:xfrm>
          <a:off x="209726" y="1950364"/>
          <a:ext cx="865763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644">
                  <a:extLst>
                    <a:ext uri="{9D8B030D-6E8A-4147-A177-3AD203B41FA5}">
                      <a16:colId xmlns:a16="http://schemas.microsoft.com/office/drawing/2014/main" val="2562553612"/>
                    </a:ext>
                  </a:extLst>
                </a:gridCol>
                <a:gridCol w="84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008">
                  <a:extLst>
                    <a:ext uri="{9D8B030D-6E8A-4147-A177-3AD203B41FA5}">
                      <a16:colId xmlns:a16="http://schemas.microsoft.com/office/drawing/2014/main" val="2329895125"/>
                    </a:ext>
                  </a:extLst>
                </a:gridCol>
                <a:gridCol w="1076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109">
                  <a:extLst>
                    <a:ext uri="{9D8B030D-6E8A-4147-A177-3AD203B41FA5}">
                      <a16:colId xmlns:a16="http://schemas.microsoft.com/office/drawing/2014/main" val="1466086352"/>
                    </a:ext>
                  </a:extLst>
                </a:gridCol>
                <a:gridCol w="1140295">
                  <a:extLst>
                    <a:ext uri="{9D8B030D-6E8A-4147-A177-3AD203B41FA5}">
                      <a16:colId xmlns:a16="http://schemas.microsoft.com/office/drawing/2014/main" val="8484027"/>
                    </a:ext>
                  </a:extLst>
                </a:gridCol>
              </a:tblGrid>
              <a:tr h="181712">
                <a:tc gridSpan="7"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FarmFacts Partner Info  Nr.02/2017 (Versand am 03.07.2017 um 15:45 Uhr)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8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84251"/>
                  </a:ext>
                </a:extLst>
              </a:tr>
              <a:tr h="181712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Versand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Fehlermails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Öffnungsrate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Mobile </a:t>
                      </a:r>
                      <a:r>
                        <a:rPr lang="de-DE" sz="900" b="1" dirty="0" err="1"/>
                        <a:t>Leserate</a:t>
                      </a:r>
                      <a:endParaRPr lang="de-DE" sz="9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Klickrate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Top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Abmeldungen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712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582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19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243 (43,16%)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27,83%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82 (14,56%)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Live Präsentation Fahrspuren, Artikel FF in der Praxis, Artikel Joachim Sturm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0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278296" y="4236369"/>
            <a:ext cx="85890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sym typeface="Wingdings" panose="05000000000000000000" pitchFamily="2" charset="2"/>
              </a:rPr>
              <a:t> Überdurchschnittliche Öffnungsrate des Newsletters (über 40%) und eine sehr geringe Abmeldequote (unter 0,5%) sagt aus, dass wir mit unseren Partner Infos und den dort gespielten Themen den Nerv unserer Partner treffen.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0" name="Inhaltsplatzhalter 3">
            <a:extLst>
              <a:ext uri="{FF2B5EF4-FFF2-40B4-BE49-F238E27FC236}">
                <a16:creationId xmlns:a16="http://schemas.microsoft.com/office/drawing/2014/main" id="{F00E178F-C9BA-4C50-AEDC-A8540E2057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281882"/>
              </p:ext>
            </p:extLst>
          </p:nvPr>
        </p:nvGraphicFramePr>
        <p:xfrm>
          <a:off x="227902" y="2924886"/>
          <a:ext cx="865763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644">
                  <a:extLst>
                    <a:ext uri="{9D8B030D-6E8A-4147-A177-3AD203B41FA5}">
                      <a16:colId xmlns:a16="http://schemas.microsoft.com/office/drawing/2014/main" val="2562553612"/>
                    </a:ext>
                  </a:extLst>
                </a:gridCol>
                <a:gridCol w="84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008">
                  <a:extLst>
                    <a:ext uri="{9D8B030D-6E8A-4147-A177-3AD203B41FA5}">
                      <a16:colId xmlns:a16="http://schemas.microsoft.com/office/drawing/2014/main" val="2329895125"/>
                    </a:ext>
                  </a:extLst>
                </a:gridCol>
                <a:gridCol w="1076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109">
                  <a:extLst>
                    <a:ext uri="{9D8B030D-6E8A-4147-A177-3AD203B41FA5}">
                      <a16:colId xmlns:a16="http://schemas.microsoft.com/office/drawing/2014/main" val="1466086352"/>
                    </a:ext>
                  </a:extLst>
                </a:gridCol>
                <a:gridCol w="1140295">
                  <a:extLst>
                    <a:ext uri="{9D8B030D-6E8A-4147-A177-3AD203B41FA5}">
                      <a16:colId xmlns:a16="http://schemas.microsoft.com/office/drawing/2014/main" val="8484027"/>
                    </a:ext>
                  </a:extLst>
                </a:gridCol>
              </a:tblGrid>
              <a:tr h="181712">
                <a:tc gridSpan="7"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FarmFacts Partner Info  Nr.03/2017 (Versand am 18.10.2017 um 09:30 Uhr)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800" b="1" dirty="0"/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84251"/>
                  </a:ext>
                </a:extLst>
              </a:tr>
              <a:tr h="181712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Versand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Fehlermails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Öffnungsrate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Mobile </a:t>
                      </a:r>
                      <a:r>
                        <a:rPr lang="de-DE" sz="900" b="1" dirty="0" err="1"/>
                        <a:t>Leserate</a:t>
                      </a:r>
                      <a:endParaRPr lang="de-DE" sz="9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Klickrate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Top Links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Abmeldungen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712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743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18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292 (40,3%)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17%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82 (11,3%)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FarmFacts </a:t>
                      </a:r>
                      <a:r>
                        <a:rPr lang="de-DE" sz="900" b="1" dirty="0" err="1"/>
                        <a:t>Greenseeker</a:t>
                      </a:r>
                      <a:r>
                        <a:rPr lang="de-DE" sz="900" b="1" dirty="0"/>
                        <a:t>, Feldherren Aktion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2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Datumsplatzhalter 34">
            <a:extLst>
              <a:ext uri="{FF2B5EF4-FFF2-40B4-BE49-F238E27FC236}">
                <a16:creationId xmlns:a16="http://schemas.microsoft.com/office/drawing/2014/main" id="{2C491B02-8BBE-43C9-92B6-672360F95A38}"/>
              </a:ext>
            </a:extLst>
          </p:cNvPr>
          <p:cNvSpPr txBox="1">
            <a:spLocks/>
          </p:cNvSpPr>
          <p:nvPr/>
        </p:nvSpPr>
        <p:spPr bwMode="auto">
          <a:xfrm>
            <a:off x="6846284" y="6567488"/>
            <a:ext cx="1673661" cy="15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de-DE" altLang="de-DE" dirty="0">
                <a:solidFill>
                  <a:schemeClr val="tx2"/>
                </a:solidFill>
              </a:rPr>
              <a:t>Stand 31.12.2017</a:t>
            </a:r>
          </a:p>
        </p:txBody>
      </p:sp>
    </p:spTree>
    <p:extLst>
      <p:ext uri="{BB962C8B-B14F-4D97-AF65-F5344CB8AC3E}">
        <p14:creationId xmlns:p14="http://schemas.microsoft.com/office/powerpoint/2010/main" val="21448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>
                <a:solidFill>
                  <a:schemeClr val="tx1"/>
                </a:solidFill>
              </a:rPr>
              <a:t>FarmFacts </a:t>
            </a:r>
            <a:r>
              <a:rPr lang="de-DE" sz="2200" dirty="0" err="1">
                <a:solidFill>
                  <a:schemeClr val="tx1"/>
                </a:solidFill>
              </a:rPr>
              <a:t>Facebookbeiträge</a:t>
            </a:r>
            <a:r>
              <a:rPr lang="de-DE" sz="2200" dirty="0">
                <a:solidFill>
                  <a:schemeClr val="tx1"/>
                </a:solidFill>
              </a:rPr>
              <a:t> 2017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FarmFacts</a:t>
            </a:r>
            <a:r>
              <a:rPr lang="en-US" dirty="0"/>
              <a:t> GmbH, VNFM (Quelle: Facebook)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err="1"/>
              <a:t>Seite</a:t>
            </a:r>
            <a:r>
              <a:rPr lang="en-US" altLang="de-DE" dirty="0"/>
              <a:t> </a:t>
            </a:r>
            <a:fld id="{43A6CC2A-6B52-4435-A7CD-BB57EC9ECC26}" type="slidenum">
              <a:rPr lang="en-US" altLang="de-DE" smtClean="0"/>
              <a:pPr>
                <a:defRPr/>
              </a:pPr>
              <a:t>5</a:t>
            </a:fld>
            <a:endParaRPr lang="en-US" altLang="de-DE" dirty="0"/>
          </a:p>
        </p:txBody>
      </p:sp>
      <p:graphicFrame>
        <p:nvGraphicFramePr>
          <p:cNvPr id="9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355365"/>
              </p:ext>
            </p:extLst>
          </p:nvPr>
        </p:nvGraphicFramePr>
        <p:xfrm>
          <a:off x="150810" y="1098781"/>
          <a:ext cx="385756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790">
                <a:tc gridSpan="2"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bg1"/>
                          </a:solidFill>
                        </a:rPr>
                        <a:t>Übersicht Beiträge in Facebook (2017 gesamt)</a:t>
                      </a: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528852299"/>
                  </a:ext>
                </a:extLst>
              </a:tr>
              <a:tr h="146790">
                <a:tc>
                  <a:txBody>
                    <a:bodyPr/>
                    <a:lstStyle/>
                    <a:p>
                      <a:pPr algn="ctr"/>
                      <a:r>
                        <a:rPr lang="de-DE" sz="900" b="1" u="none" dirty="0"/>
                        <a:t>Anzahl Beiträge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u="none" dirty="0"/>
                        <a:t>101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90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Reichweite Beiträge ges.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567.943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90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Impressionen Beiträge ges.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802.162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837668455"/>
                  </a:ext>
                </a:extLst>
              </a:tr>
              <a:tr h="146790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Klicks Beiträge ges.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10.573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13078772"/>
                  </a:ext>
                </a:extLst>
              </a:tr>
              <a:tr h="146790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/>
                        <a:t>Reaktionen, Kommentare, geteilte Inhalte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1.723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565175702"/>
                  </a:ext>
                </a:extLst>
              </a:tr>
            </a:tbl>
          </a:graphicData>
        </a:graphic>
      </p:graphicFrame>
      <p:pic>
        <p:nvPicPr>
          <p:cNvPr id="17" name="Grafik 16">
            <a:extLst>
              <a:ext uri="{FF2B5EF4-FFF2-40B4-BE49-F238E27FC236}">
                <a16:creationId xmlns:a16="http://schemas.microsoft.com/office/drawing/2014/main" id="{4BF921AE-DEF6-466B-ABE2-AB0A98483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82" y="2715493"/>
            <a:ext cx="3808462" cy="114040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111C904-C881-440C-A57F-ACF009EEE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45" y="1312436"/>
            <a:ext cx="3808462" cy="13716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74D46368-86FF-4129-A3AD-506A55AC634A}"/>
              </a:ext>
            </a:extLst>
          </p:cNvPr>
          <p:cNvSpPr txBox="1"/>
          <p:nvPr/>
        </p:nvSpPr>
        <p:spPr>
          <a:xfrm>
            <a:off x="4998041" y="881549"/>
            <a:ext cx="31648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600" dirty="0"/>
              <a:t>Entwicklung Seitenabonnenten </a:t>
            </a:r>
            <a:br>
              <a:rPr lang="de-DE" sz="1600" dirty="0"/>
            </a:br>
            <a:r>
              <a:rPr lang="de-DE" sz="1200" dirty="0"/>
              <a:t>(539 mehr als im Vorjahr)</a:t>
            </a:r>
            <a:endParaRPr lang="en-US" sz="16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6197D66-69FF-4005-8846-B0EBD95DADB0}"/>
              </a:ext>
            </a:extLst>
          </p:cNvPr>
          <p:cNvSpPr txBox="1"/>
          <p:nvPr/>
        </p:nvSpPr>
        <p:spPr>
          <a:xfrm>
            <a:off x="2450425" y="3014446"/>
            <a:ext cx="34979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600" dirty="0"/>
              <a:t>Geschlechteranteil</a:t>
            </a:r>
            <a:endParaRPr lang="en-US" sz="1600" dirty="0"/>
          </a:p>
        </p:txBody>
      </p:sp>
      <p:sp>
        <p:nvSpPr>
          <p:cNvPr id="14" name="Datumsplatzhalter 34">
            <a:extLst>
              <a:ext uri="{FF2B5EF4-FFF2-40B4-BE49-F238E27FC236}">
                <a16:creationId xmlns:a16="http://schemas.microsoft.com/office/drawing/2014/main" id="{677C9485-CEF3-45F0-B679-E081495F87D5}"/>
              </a:ext>
            </a:extLst>
          </p:cNvPr>
          <p:cNvSpPr txBox="1">
            <a:spLocks/>
          </p:cNvSpPr>
          <p:nvPr/>
        </p:nvSpPr>
        <p:spPr bwMode="auto">
          <a:xfrm>
            <a:off x="6777734" y="6567488"/>
            <a:ext cx="2521560" cy="21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0"/>
              </a:spcAft>
              <a:buFontTx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0"/>
              </a:spcAft>
              <a:buFontTx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0"/>
              </a:spcAft>
              <a:buFontTx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0"/>
              </a:spcAft>
              <a:buFontTx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None/>
              <a:defRPr sz="2000" b="1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de-DE" altLang="de-DE" sz="1050" b="0" dirty="0">
                <a:solidFill>
                  <a:schemeClr val="tx2"/>
                </a:solidFill>
              </a:rPr>
              <a:t>Stand 31.12.2017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482A6B4-5DBE-4269-85C2-C3AA94ACD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229025"/>
              </p:ext>
            </p:extLst>
          </p:nvPr>
        </p:nvGraphicFramePr>
        <p:xfrm>
          <a:off x="150810" y="3790680"/>
          <a:ext cx="8842377" cy="27109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04471">
                  <a:extLst>
                    <a:ext uri="{9D8B030D-6E8A-4147-A177-3AD203B41FA5}">
                      <a16:colId xmlns:a16="http://schemas.microsoft.com/office/drawing/2014/main" val="4287210997"/>
                    </a:ext>
                  </a:extLst>
                </a:gridCol>
                <a:gridCol w="563348">
                  <a:extLst>
                    <a:ext uri="{9D8B030D-6E8A-4147-A177-3AD203B41FA5}">
                      <a16:colId xmlns:a16="http://schemas.microsoft.com/office/drawing/2014/main" val="2174153238"/>
                    </a:ext>
                  </a:extLst>
                </a:gridCol>
                <a:gridCol w="594886">
                  <a:extLst>
                    <a:ext uri="{9D8B030D-6E8A-4147-A177-3AD203B41FA5}">
                      <a16:colId xmlns:a16="http://schemas.microsoft.com/office/drawing/2014/main" val="4010152840"/>
                    </a:ext>
                  </a:extLst>
                </a:gridCol>
                <a:gridCol w="1613404">
                  <a:extLst>
                    <a:ext uri="{9D8B030D-6E8A-4147-A177-3AD203B41FA5}">
                      <a16:colId xmlns:a16="http://schemas.microsoft.com/office/drawing/2014/main" val="3654825642"/>
                    </a:ext>
                  </a:extLst>
                </a:gridCol>
                <a:gridCol w="1054571">
                  <a:extLst>
                    <a:ext uri="{9D8B030D-6E8A-4147-A177-3AD203B41FA5}">
                      <a16:colId xmlns:a16="http://schemas.microsoft.com/office/drawing/2014/main" val="505879794"/>
                    </a:ext>
                  </a:extLst>
                </a:gridCol>
                <a:gridCol w="468698">
                  <a:extLst>
                    <a:ext uri="{9D8B030D-6E8A-4147-A177-3AD203B41FA5}">
                      <a16:colId xmlns:a16="http://schemas.microsoft.com/office/drawing/2014/main" val="370382694"/>
                    </a:ext>
                  </a:extLst>
                </a:gridCol>
                <a:gridCol w="549819">
                  <a:extLst>
                    <a:ext uri="{9D8B030D-6E8A-4147-A177-3AD203B41FA5}">
                      <a16:colId xmlns:a16="http://schemas.microsoft.com/office/drawing/2014/main" val="742914995"/>
                    </a:ext>
                  </a:extLst>
                </a:gridCol>
                <a:gridCol w="396590">
                  <a:extLst>
                    <a:ext uri="{9D8B030D-6E8A-4147-A177-3AD203B41FA5}">
                      <a16:colId xmlns:a16="http://schemas.microsoft.com/office/drawing/2014/main" val="1106312912"/>
                    </a:ext>
                  </a:extLst>
                </a:gridCol>
                <a:gridCol w="396590">
                  <a:extLst>
                    <a:ext uri="{9D8B030D-6E8A-4147-A177-3AD203B41FA5}">
                      <a16:colId xmlns:a16="http://schemas.microsoft.com/office/drawing/2014/main" val="1056541176"/>
                    </a:ext>
                  </a:extLst>
                </a:gridCol>
              </a:tblGrid>
              <a:tr h="1203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 err="1">
                          <a:effectLst/>
                        </a:rPr>
                        <a:t>Reichweiten</a:t>
                      </a:r>
                      <a:r>
                        <a:rPr lang="en-US" sz="700" b="1" u="none" strike="noStrike" dirty="0">
                          <a:effectLst/>
                        </a:rPr>
                        <a:t>-Boosts von </a:t>
                      </a:r>
                      <a:r>
                        <a:rPr lang="en-US" sz="700" b="1" u="none" strike="noStrike" dirty="0" err="1">
                          <a:effectLst/>
                        </a:rPr>
                        <a:t>Seitenbeiträgen</a:t>
                      </a:r>
                      <a:r>
                        <a:rPr lang="en-US" sz="700" b="1" u="none" strike="noStrike" dirty="0">
                          <a:effectLst/>
                        </a:rPr>
                        <a:t>: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5" marR="5335" marT="5335" marB="0" anchor="ctr"/>
                </a:tc>
                <a:extLst>
                  <a:ext uri="{0D108BD9-81ED-4DB2-BD59-A6C34878D82A}">
                    <a16:rowId xmlns:a16="http://schemas.microsoft.com/office/drawing/2014/main" val="868446072"/>
                  </a:ext>
                </a:extLst>
              </a:tr>
              <a:tr h="2349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Kampagnenname</a:t>
                      </a:r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Reichweite</a:t>
                      </a:r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Impressionen</a:t>
                      </a:r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  <a:latin typeface="+mn-lt"/>
                        </a:rPr>
                        <a:t>Kosten pro 1000 erreichte Personen</a:t>
                      </a:r>
                      <a:endParaRPr lang="de-DE" sz="7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Ausgegebener Betrag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Frequenz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Link-Klicks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CPC </a:t>
                      </a:r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</a:t>
                      </a:r>
                      <a:endParaRPr lang="en-US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228105"/>
                  </a:ext>
                </a:extLst>
              </a:tr>
              <a:tr h="2349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FarmFacts_NEXTFarming_Innovationspreis</a:t>
                      </a: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Boost_23.11.2017-26.11.2017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                         31.876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               41.410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3,14 €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100,00 €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1,30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                        15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6,67 €</a:t>
                      </a: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0,04%</a:t>
                      </a:r>
                      <a:endParaRPr lang="en-US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35" marR="5335" marT="5335" marB="0" anchor="ctr"/>
                </a:tc>
                <a:extLst>
                  <a:ext uri="{0D108BD9-81ED-4DB2-BD59-A6C34878D82A}">
                    <a16:rowId xmlns:a16="http://schemas.microsoft.com/office/drawing/2014/main" val="801021602"/>
                  </a:ext>
                </a:extLst>
              </a:tr>
              <a:tr h="2349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FarmFacts_NEXTFarming_CropView</a:t>
                      </a: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Boost_27.11.2017-30.11.2017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                         34.683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               44.171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2,88 €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100,00 €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1,27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                        32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3,13 €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0,07%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extLst>
                  <a:ext uri="{0D108BD9-81ED-4DB2-BD59-A6C34878D82A}">
                    <a16:rowId xmlns:a16="http://schemas.microsoft.com/office/drawing/2014/main" val="3142529189"/>
                  </a:ext>
                </a:extLst>
              </a:tr>
              <a:tr h="2349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FarmFacts_NEXTFarming_Silvester</a:t>
                      </a: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Boost_Dez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                         11.678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               12.332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2,11 €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24,60 €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1,06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                         -  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0,00 €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extLst>
                  <a:ext uri="{0D108BD9-81ED-4DB2-BD59-A6C34878D82A}">
                    <a16:rowId xmlns:a16="http://schemas.microsoft.com/office/drawing/2014/main" val="244992294"/>
                  </a:ext>
                </a:extLst>
              </a:tr>
              <a:tr h="2349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FarmFacts_NEXTFarming_Wetterstation</a:t>
                      </a: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Boost_Dez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                          86.488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             119.175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3,47 €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300,00 €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1,38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                     190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1,58 €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0,16%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extLst>
                  <a:ext uri="{0D108BD9-81ED-4DB2-BD59-A6C34878D82A}">
                    <a16:rowId xmlns:a16="http://schemas.microsoft.com/office/drawing/2014/main" val="2882376289"/>
                  </a:ext>
                </a:extLst>
              </a:tr>
              <a:tr h="2349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FarmFacts_NEXTFarming_Bodenproben</a:t>
                      </a: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Boost_Dez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                          42.736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                48.266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3,45 €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147,29 €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1,13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                        18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8,18 €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extLst>
                  <a:ext uri="{0D108BD9-81ED-4DB2-BD59-A6C34878D82A}">
                    <a16:rowId xmlns:a16="http://schemas.microsoft.com/office/drawing/2014/main" val="3275182446"/>
                  </a:ext>
                </a:extLst>
              </a:tr>
              <a:tr h="2349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FarmFacts_NEXTFarming_Düngeverordnung</a:t>
                      </a: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Boost_Dez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                          49.833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                60.293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3,01 €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150,00 €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1,21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                    149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1,01 €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extLst>
                  <a:ext uri="{0D108BD9-81ED-4DB2-BD59-A6C34878D82A}">
                    <a16:rowId xmlns:a16="http://schemas.microsoft.com/office/drawing/2014/main" val="1056492823"/>
                  </a:ext>
                </a:extLst>
              </a:tr>
              <a:tr h="2349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FarmFacts_NEXTFarming_Weihnachtsaktion</a:t>
                      </a: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Boost_Dez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                          66.885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                79.302 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3,79 €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253,67 €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1,19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                         8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31,71 €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extLst>
                  <a:ext uri="{0D108BD9-81ED-4DB2-BD59-A6C34878D82A}">
                    <a16:rowId xmlns:a16="http://schemas.microsoft.com/office/drawing/2014/main" val="3466126631"/>
                  </a:ext>
                </a:extLst>
              </a:tr>
              <a:tr h="1203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  <a:latin typeface="+mn-lt"/>
                        </a:rPr>
                        <a:t>Link Ads: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extLst>
                  <a:ext uri="{0D108BD9-81ED-4DB2-BD59-A6C34878D82A}">
                    <a16:rowId xmlns:a16="http://schemas.microsoft.com/office/drawing/2014/main" val="2753659997"/>
                  </a:ext>
                </a:extLst>
              </a:tr>
              <a:tr h="2349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Kampagnenname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Reichweite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Impressionen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Ausgegebener Betrag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Frequenz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Link-Klicks</a:t>
                      </a:r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CTR</a:t>
                      </a:r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597504"/>
                  </a:ext>
                </a:extLst>
              </a:tr>
              <a:tr h="23498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FarmFacts_NEXTFarming_Link</a:t>
                      </a: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Ad_Nikolaus_06.12-10.12.2017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21147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34.566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                                                           264,36 €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1,63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318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0,92%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8106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extLst>
                  <a:ext uri="{0D108BD9-81ED-4DB2-BD59-A6C34878D82A}">
                    <a16:rowId xmlns:a16="http://schemas.microsoft.com/office/drawing/2014/main" val="1597610526"/>
                  </a:ext>
                </a:extLst>
              </a:tr>
              <a:tr h="1203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  <a:latin typeface="+mn-lt"/>
                        </a:rPr>
                        <a:t>FarmFacts_NEXTFarming_Link</a:t>
                      </a:r>
                      <a:r>
                        <a:rPr lang="en-US" sz="700" u="none" strike="noStrike" dirty="0">
                          <a:effectLst/>
                          <a:latin typeface="+mn-lt"/>
                        </a:rPr>
                        <a:t> Ad_Weihnachten_19.12-24.12.2017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37.505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75.408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800,00 €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2,01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688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+mn-lt"/>
                        </a:rPr>
                        <a:t>0,91%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35" marR="5335" marT="5335" marB="0" anchor="ctr"/>
                </a:tc>
                <a:extLst>
                  <a:ext uri="{0D108BD9-81ED-4DB2-BD59-A6C34878D82A}">
                    <a16:rowId xmlns:a16="http://schemas.microsoft.com/office/drawing/2014/main" val="1356832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73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182300" y="6188591"/>
            <a:ext cx="8657630" cy="3788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200" dirty="0">
                <a:solidFill>
                  <a:schemeClr val="tx2"/>
                </a:solidFill>
              </a:rPr>
              <a:t>FarmFacts </a:t>
            </a:r>
            <a:r>
              <a:rPr lang="de-DE" sz="2200" dirty="0" err="1">
                <a:solidFill>
                  <a:schemeClr val="tx2"/>
                </a:solidFill>
              </a:rPr>
              <a:t>Facebookbeiträge</a:t>
            </a:r>
            <a:r>
              <a:rPr lang="de-DE" sz="2200" dirty="0">
                <a:solidFill>
                  <a:schemeClr val="tx2"/>
                </a:solidFill>
              </a:rPr>
              <a:t> Übersicht 2017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>
          <a:xfrm>
            <a:off x="7011988" y="6567587"/>
            <a:ext cx="1150937" cy="153888"/>
          </a:xfrm>
        </p:spPr>
        <p:txBody>
          <a:bodyPr/>
          <a:lstStyle/>
          <a:p>
            <a:r>
              <a:rPr lang="de-DE" altLang="de-DE" dirty="0"/>
              <a:t>Stand 31.12.2017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FarmFacts</a:t>
            </a:r>
            <a:r>
              <a:rPr lang="en-US" dirty="0"/>
              <a:t> GmbH, VNFM (Quelle: Facebook)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err="1"/>
              <a:t>Seite</a:t>
            </a:r>
            <a:r>
              <a:rPr lang="en-US" altLang="de-DE" dirty="0"/>
              <a:t> </a:t>
            </a:r>
            <a:fld id="{43A6CC2A-6B52-4435-A7CD-BB57EC9ECC26}" type="slidenum">
              <a:rPr lang="en-US" altLang="de-DE" smtClean="0"/>
              <a:pPr>
                <a:defRPr/>
              </a:pPr>
              <a:t>6</a:t>
            </a:fld>
            <a:endParaRPr lang="en-US" alt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57038" y="6188593"/>
            <a:ext cx="855952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Facebook ist ein wirksamer und zusätzlicher Kanal, um mit dem Kunden zu kommunizieren. Durch die Selektion von Zielgruppen, kann man verschiedene Kundentypen unterschiedlich ansprechen. (Geschlecht, Alter, Herkunft, Interessen etc.)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87A0EE2-D377-4952-8FB9-F7B085573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93" y="872275"/>
            <a:ext cx="2214883" cy="521085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A148961-3F6F-4210-B343-D2A425F20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81" y="872274"/>
            <a:ext cx="2065273" cy="521085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A37F849-8093-4079-B43B-E0501A5EE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0" y="872273"/>
            <a:ext cx="2733440" cy="521085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1223A4F-A740-41C1-9437-95D2F96F04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10" y="872273"/>
            <a:ext cx="1873871" cy="52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3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4063C-792B-45B3-BEE9-CB4F4520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FarmFacts Karriereportal 2017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555C422-F785-42B9-A6C5-EE12753ABD0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224632" y="6567488"/>
            <a:ext cx="1938294" cy="153987"/>
          </a:xfrm>
        </p:spPr>
        <p:txBody>
          <a:bodyPr/>
          <a:lstStyle/>
          <a:p>
            <a:r>
              <a:rPr lang="de-DE" altLang="de-DE" dirty="0"/>
              <a:t>Stand 31.12.2017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36BE793-D020-4B4A-B471-83E4EA9BD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FarmFacts GmbH , VNFM (Quelle: BayWa </a:t>
            </a:r>
            <a:r>
              <a:rPr lang="en-US" dirty="0" err="1"/>
              <a:t>Personalmarketing</a:t>
            </a:r>
            <a:r>
              <a:rPr lang="en-US" dirty="0"/>
              <a:t>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697AB2B-F9EC-4872-B1B3-E759E39F7E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Seite </a:t>
            </a:r>
            <a:fld id="{43A6CC2A-6B52-4435-A7CD-BB57EC9ECC26}" type="slidenum">
              <a:rPr lang="en-US" altLang="de-DE" smtClean="0"/>
              <a:pPr>
                <a:defRPr/>
              </a:pPr>
              <a:t>7</a:t>
            </a:fld>
            <a:endParaRPr lang="en-US" alt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000AE95-45C7-4032-9C3E-1F684DC7F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703" y="1716865"/>
            <a:ext cx="8842375" cy="276999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Verlinkung von der FarmFacts Seite auf das Karriereportal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775F985-17CD-4527-86E9-06C0AFD7A7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4703" y="1293242"/>
            <a:ext cx="7697787" cy="510390"/>
          </a:xfrm>
        </p:spPr>
        <p:txBody>
          <a:bodyPr/>
          <a:lstStyle/>
          <a:p>
            <a:r>
              <a:rPr lang="de-DE" sz="1800" dirty="0"/>
              <a:t>Zu finden unter: </a:t>
            </a:r>
            <a:r>
              <a:rPr lang="de-DE" sz="1800" dirty="0">
                <a:hlinkClick r:id="rId2"/>
              </a:rPr>
              <a:t>https://www.farmfacts.de/jobs</a:t>
            </a:r>
            <a:endParaRPr lang="en-US" sz="1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1F8474-2E65-4B5D-8211-AC47CFFE3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2" y="2807591"/>
            <a:ext cx="8472127" cy="3663630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6990171-C572-4B2E-833B-E5DA4A9F0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65390"/>
              </p:ext>
            </p:extLst>
          </p:nvPr>
        </p:nvGraphicFramePr>
        <p:xfrm>
          <a:off x="234702" y="2120192"/>
          <a:ext cx="8472127" cy="591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93">
                  <a:extLst>
                    <a:ext uri="{9D8B030D-6E8A-4147-A177-3AD203B41FA5}">
                      <a16:colId xmlns:a16="http://schemas.microsoft.com/office/drawing/2014/main" val="135471318"/>
                    </a:ext>
                  </a:extLst>
                </a:gridCol>
                <a:gridCol w="635317">
                  <a:extLst>
                    <a:ext uri="{9D8B030D-6E8A-4147-A177-3AD203B41FA5}">
                      <a16:colId xmlns:a16="http://schemas.microsoft.com/office/drawing/2014/main" val="1009922785"/>
                    </a:ext>
                  </a:extLst>
                </a:gridCol>
                <a:gridCol w="1094105">
                  <a:extLst>
                    <a:ext uri="{9D8B030D-6E8A-4147-A177-3AD203B41FA5}">
                      <a16:colId xmlns:a16="http://schemas.microsoft.com/office/drawing/2014/main" val="32551788"/>
                    </a:ext>
                  </a:extLst>
                </a:gridCol>
                <a:gridCol w="1290955">
                  <a:extLst>
                    <a:ext uri="{9D8B030D-6E8A-4147-A177-3AD203B41FA5}">
                      <a16:colId xmlns:a16="http://schemas.microsoft.com/office/drawing/2014/main" val="1989932356"/>
                    </a:ext>
                  </a:extLst>
                </a:gridCol>
                <a:gridCol w="1365567">
                  <a:extLst>
                    <a:ext uri="{9D8B030D-6E8A-4147-A177-3AD203B41FA5}">
                      <a16:colId xmlns:a16="http://schemas.microsoft.com/office/drawing/2014/main" val="2895341500"/>
                    </a:ext>
                  </a:extLst>
                </a:gridCol>
                <a:gridCol w="1259685">
                  <a:extLst>
                    <a:ext uri="{9D8B030D-6E8A-4147-A177-3AD203B41FA5}">
                      <a16:colId xmlns:a16="http://schemas.microsoft.com/office/drawing/2014/main" val="4083703001"/>
                    </a:ext>
                  </a:extLst>
                </a:gridCol>
                <a:gridCol w="1972105">
                  <a:extLst>
                    <a:ext uri="{9D8B030D-6E8A-4147-A177-3AD203B41FA5}">
                      <a16:colId xmlns:a16="http://schemas.microsoft.com/office/drawing/2014/main" val="255819428"/>
                    </a:ext>
                  </a:extLst>
                </a:gridCol>
              </a:tblGrid>
              <a:tr h="310920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Sitzungen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Nutzer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Absprungrate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Seiten/Sitzungen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Sitzungsdauer (Ø)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err="1"/>
                        <a:t>Conversionrate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Bewerbungen abgesendet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24712"/>
                  </a:ext>
                </a:extLst>
              </a:tr>
              <a:tr h="280212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2.102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1.028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34,68%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3,77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02:57min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2,76%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58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991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29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4063C-792B-45B3-BEE9-CB4F4520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FarmFacts Bewerbungseingang 2017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555C422-F785-42B9-A6C5-EE12753ABD0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774814" y="6567488"/>
            <a:ext cx="1388112" cy="153987"/>
          </a:xfrm>
        </p:spPr>
        <p:txBody>
          <a:bodyPr/>
          <a:lstStyle/>
          <a:p>
            <a:r>
              <a:rPr lang="de-DE" altLang="de-DE" dirty="0"/>
              <a:t>Stand 31.12.2017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36BE793-D020-4B4A-B471-83E4EA9BD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FarmFacts GmbH , VNFM (Quelle: BayWa </a:t>
            </a:r>
            <a:r>
              <a:rPr lang="en-US" dirty="0" err="1"/>
              <a:t>Personalmarketing</a:t>
            </a:r>
            <a:r>
              <a:rPr lang="en-US" dirty="0"/>
              <a:t>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697AB2B-F9EC-4872-B1B3-E759E39F7E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Seite </a:t>
            </a:r>
            <a:fld id="{43A6CC2A-6B52-4435-A7CD-BB57EC9ECC26}" type="slidenum">
              <a:rPr lang="en-US" altLang="de-DE" smtClean="0"/>
              <a:pPr>
                <a:defRPr/>
              </a:pPr>
              <a:t>8</a:t>
            </a:fld>
            <a:endParaRPr lang="en-US" alt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000AE95-45C7-4032-9C3E-1F684DC7F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703" y="1716865"/>
            <a:ext cx="8842375" cy="276999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Verlinkung von der FarmFacts Seite auf das Karriereportal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775F985-17CD-4527-86E9-06C0AFD7A7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4703" y="1293242"/>
            <a:ext cx="7697787" cy="510390"/>
          </a:xfrm>
        </p:spPr>
        <p:txBody>
          <a:bodyPr/>
          <a:lstStyle/>
          <a:p>
            <a:r>
              <a:rPr lang="de-DE" sz="1800" dirty="0"/>
              <a:t>Karriereportal zu finden unter: </a:t>
            </a:r>
            <a:r>
              <a:rPr lang="de-DE" sz="1800" dirty="0">
                <a:hlinkClick r:id="rId2"/>
              </a:rPr>
              <a:t>https://www.farmfacts.de/jobs</a:t>
            </a:r>
            <a:endParaRPr lang="en-US" sz="1800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6990171-C572-4B2E-833B-E5DA4A9F0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45785"/>
              </p:ext>
            </p:extLst>
          </p:nvPr>
        </p:nvGraphicFramePr>
        <p:xfrm>
          <a:off x="234108" y="5167337"/>
          <a:ext cx="2566353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943">
                  <a:extLst>
                    <a:ext uri="{9D8B030D-6E8A-4147-A177-3AD203B41FA5}">
                      <a16:colId xmlns:a16="http://schemas.microsoft.com/office/drawing/2014/main" val="135471318"/>
                    </a:ext>
                  </a:extLst>
                </a:gridCol>
                <a:gridCol w="701993">
                  <a:extLst>
                    <a:ext uri="{9D8B030D-6E8A-4147-A177-3AD203B41FA5}">
                      <a16:colId xmlns:a16="http://schemas.microsoft.com/office/drawing/2014/main" val="1009922785"/>
                    </a:ext>
                  </a:extLst>
                </a:gridCol>
                <a:gridCol w="673417">
                  <a:extLst>
                    <a:ext uri="{9D8B030D-6E8A-4147-A177-3AD203B41FA5}">
                      <a16:colId xmlns:a16="http://schemas.microsoft.com/office/drawing/2014/main" val="32551788"/>
                    </a:ext>
                  </a:extLst>
                </a:gridCol>
              </a:tblGrid>
              <a:tr h="162508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Bewerbungsart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Summe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In %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24712"/>
                  </a:ext>
                </a:extLst>
              </a:tr>
              <a:tr h="146458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E-Mail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79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29,92%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991808"/>
                  </a:ext>
                </a:extLst>
              </a:tr>
              <a:tr h="146458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Online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176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66,67%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750311"/>
                  </a:ext>
                </a:extLst>
              </a:tr>
              <a:tr h="146458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Schriftlich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9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3,41%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67638"/>
                  </a:ext>
                </a:extLst>
              </a:tr>
              <a:tr h="146458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Gesamt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264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100%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902607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33C32642-7922-4607-948F-0F243FE51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823884"/>
              </p:ext>
            </p:extLst>
          </p:nvPr>
        </p:nvGraphicFramePr>
        <p:xfrm>
          <a:off x="6343539" y="2122011"/>
          <a:ext cx="2565758" cy="17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377">
                  <a:extLst>
                    <a:ext uri="{9D8B030D-6E8A-4147-A177-3AD203B41FA5}">
                      <a16:colId xmlns:a16="http://schemas.microsoft.com/office/drawing/2014/main" val="135471318"/>
                    </a:ext>
                  </a:extLst>
                </a:gridCol>
                <a:gridCol w="975381">
                  <a:extLst>
                    <a:ext uri="{9D8B030D-6E8A-4147-A177-3AD203B41FA5}">
                      <a16:colId xmlns:a16="http://schemas.microsoft.com/office/drawing/2014/main" val="32551788"/>
                    </a:ext>
                  </a:extLst>
                </a:gridCol>
              </a:tblGrid>
              <a:tr h="19899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bg1"/>
                          </a:solidFill>
                        </a:rPr>
                        <a:t>Herkunft der Nutzer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Anteil in %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24712"/>
                  </a:ext>
                </a:extLst>
              </a:tr>
              <a:tr h="19899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Direkt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50,6%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991808"/>
                  </a:ext>
                </a:extLst>
              </a:tr>
              <a:tr h="19899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 err="1"/>
                        <a:t>Indeed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15,5%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67638"/>
                  </a:ext>
                </a:extLst>
              </a:tr>
              <a:tr h="19899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Jobs.pnp.de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4,8%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366616"/>
                  </a:ext>
                </a:extLst>
              </a:tr>
              <a:tr h="19899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FarmFacts.de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4%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187312"/>
                  </a:ext>
                </a:extLst>
              </a:tr>
              <a:tr h="19899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Google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4%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871888"/>
                  </a:ext>
                </a:extLst>
              </a:tr>
              <a:tr h="19899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Andere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21,1%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918107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614CD1D5-349D-4E24-BCE4-4D319A755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391712"/>
              </p:ext>
            </p:extLst>
          </p:nvPr>
        </p:nvGraphicFramePr>
        <p:xfrm>
          <a:off x="234703" y="2122011"/>
          <a:ext cx="5915977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480">
                  <a:extLst>
                    <a:ext uri="{9D8B030D-6E8A-4147-A177-3AD203B41FA5}">
                      <a16:colId xmlns:a16="http://schemas.microsoft.com/office/drawing/2014/main" val="135471318"/>
                    </a:ext>
                  </a:extLst>
                </a:gridCol>
                <a:gridCol w="1014730">
                  <a:extLst>
                    <a:ext uri="{9D8B030D-6E8A-4147-A177-3AD203B41FA5}">
                      <a16:colId xmlns:a16="http://schemas.microsoft.com/office/drawing/2014/main" val="1009922785"/>
                    </a:ext>
                  </a:extLst>
                </a:gridCol>
                <a:gridCol w="806767">
                  <a:extLst>
                    <a:ext uri="{9D8B030D-6E8A-4147-A177-3AD203B41FA5}">
                      <a16:colId xmlns:a16="http://schemas.microsoft.com/office/drawing/2014/main" val="32551788"/>
                    </a:ext>
                  </a:extLst>
                </a:gridCol>
              </a:tblGrid>
              <a:tr h="217832">
                <a:tc gridSpan="3"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bg1"/>
                          </a:solidFill>
                        </a:rPr>
                        <a:t>Am häufigsten aufgerufene Seiten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24712"/>
                  </a:ext>
                </a:extLst>
              </a:tr>
              <a:tr h="217832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Seite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Seitenaufrufe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Ausstiege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991808"/>
                  </a:ext>
                </a:extLst>
              </a:tr>
              <a:tr h="2178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Engineer m/w Java/Java 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654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391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750311"/>
                  </a:ext>
                </a:extLst>
              </a:tr>
              <a:tr h="2178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Ausbildung zum Fachinformatiker für Anwendungsentwicklung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160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80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67638"/>
                  </a:ext>
                </a:extLst>
              </a:tr>
              <a:tr h="2178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Gruppenleiter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Testmanagement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144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31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902607"/>
                  </a:ext>
                </a:extLst>
              </a:tr>
              <a:tr h="2178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Mitarbeiter für die Organisation und Tests der Sprachversionen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91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18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166577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01502F47-060F-451D-B765-B811CEAFC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8" y="3707164"/>
            <a:ext cx="5915976" cy="1383780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A7A0CEB9-E2C7-42C1-9E7B-24BBC6420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59335"/>
              </p:ext>
            </p:extLst>
          </p:nvPr>
        </p:nvGraphicFramePr>
        <p:xfrm>
          <a:off x="6343539" y="3985969"/>
          <a:ext cx="2565758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691">
                  <a:extLst>
                    <a:ext uri="{9D8B030D-6E8A-4147-A177-3AD203B41FA5}">
                      <a16:colId xmlns:a16="http://schemas.microsoft.com/office/drawing/2014/main" val="135471318"/>
                    </a:ext>
                  </a:extLst>
                </a:gridCol>
                <a:gridCol w="1160067">
                  <a:extLst>
                    <a:ext uri="{9D8B030D-6E8A-4147-A177-3AD203B41FA5}">
                      <a16:colId xmlns:a16="http://schemas.microsoft.com/office/drawing/2014/main" val="32551788"/>
                    </a:ext>
                  </a:extLst>
                </a:gridCol>
              </a:tblGrid>
              <a:tr h="19899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>
                          <a:solidFill>
                            <a:schemeClr val="bg1"/>
                          </a:solidFill>
                        </a:rPr>
                        <a:t>Herkunftsregion der Nutzer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Seitenaufrufe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24712"/>
                  </a:ext>
                </a:extLst>
              </a:tr>
              <a:tr h="19899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Bayern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557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991808"/>
                  </a:ext>
                </a:extLst>
              </a:tr>
              <a:tr h="19899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Ba-</a:t>
                      </a:r>
                      <a:r>
                        <a:rPr lang="de-DE" sz="1050" dirty="0" err="1"/>
                        <a:t>Wü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88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67638"/>
                  </a:ext>
                </a:extLst>
              </a:tr>
              <a:tr h="19899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Berlin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66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366616"/>
                  </a:ext>
                </a:extLst>
              </a:tr>
              <a:tr h="19899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NRW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51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187312"/>
                  </a:ext>
                </a:extLst>
              </a:tr>
              <a:tr h="198997"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Hessen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dirty="0"/>
                        <a:t>50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871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76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4063C-792B-45B3-BEE9-CB4F4520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FarmFacts Backlinks 2017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555C422-F785-42B9-A6C5-EE12753ABD0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774813" y="6551712"/>
            <a:ext cx="1476899" cy="153888"/>
          </a:xfrm>
        </p:spPr>
        <p:txBody>
          <a:bodyPr/>
          <a:lstStyle/>
          <a:p>
            <a:r>
              <a:rPr lang="de-DE" altLang="de-DE" dirty="0"/>
              <a:t>Stand 31.12.2017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36BE793-D020-4B4A-B471-83E4EA9BD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FarmFacts</a:t>
            </a:r>
            <a:r>
              <a:rPr lang="en-US" dirty="0"/>
              <a:t> GmbH , VNFM (Quelle: Mission One)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697AB2B-F9EC-4872-B1B3-E759E39F7E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Seite </a:t>
            </a:r>
            <a:fld id="{43A6CC2A-6B52-4435-A7CD-BB57EC9ECC26}" type="slidenum">
              <a:rPr lang="en-US" altLang="de-DE" smtClean="0"/>
              <a:pPr>
                <a:defRPr/>
              </a:pPr>
              <a:t>9</a:t>
            </a:fld>
            <a:endParaRPr lang="en-US" alt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775F985-17CD-4527-86E9-06C0AFD7A7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Verlinkung von anderen Seiten auf www.farmfacts.de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730F13-FADB-46AC-BED7-B4202C09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9" y="1791222"/>
            <a:ext cx="2624984" cy="327555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5B36B56-D316-41D6-8B3B-18A1876BC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73" y="1791222"/>
            <a:ext cx="2530614" cy="3275556"/>
          </a:xfrm>
          <a:prstGeom prst="rect">
            <a:avLst/>
          </a:prstGeom>
        </p:spPr>
      </p:pic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613EC9AE-853D-4E37-9404-E637CA910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970521"/>
              </p:ext>
            </p:extLst>
          </p:nvPr>
        </p:nvGraphicFramePr>
        <p:xfrm>
          <a:off x="240664" y="5245527"/>
          <a:ext cx="57505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618">
                  <a:extLst>
                    <a:ext uri="{9D8B030D-6E8A-4147-A177-3AD203B41FA5}">
                      <a16:colId xmlns:a16="http://schemas.microsoft.com/office/drawing/2014/main" val="4183338348"/>
                    </a:ext>
                  </a:extLst>
                </a:gridCol>
                <a:gridCol w="3476943">
                  <a:extLst>
                    <a:ext uri="{9D8B030D-6E8A-4147-A177-3AD203B41FA5}">
                      <a16:colId xmlns:a16="http://schemas.microsoft.com/office/drawing/2014/main" val="578701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Anzahl Backlinks insgesamt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Anzahl Backlinks unterschiedlicher Domains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77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96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569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105437"/>
      </p:ext>
    </p:extLst>
  </p:cSld>
  <p:clrMapOvr>
    <a:masterClrMapping/>
  </p:clrMapOvr>
</p:sld>
</file>

<file path=ppt/theme/theme1.xml><?xml version="1.0" encoding="utf-8"?>
<a:theme xmlns:a="http://schemas.openxmlformats.org/drawingml/2006/main" name="BayWa_Praesentation_Master_01">
  <a:themeElements>
    <a:clrScheme name="BayWa_2011">
      <a:dk1>
        <a:srgbClr val="000000"/>
      </a:dk1>
      <a:lt1>
        <a:srgbClr val="FFFFFF"/>
      </a:lt1>
      <a:dk2>
        <a:srgbClr val="009650"/>
      </a:dk2>
      <a:lt2>
        <a:srgbClr val="D1D1D1"/>
      </a:lt2>
      <a:accent1>
        <a:srgbClr val="666666"/>
      </a:accent1>
      <a:accent2>
        <a:srgbClr val="CDC800"/>
      </a:accent2>
      <a:accent3>
        <a:srgbClr val="66C096"/>
      </a:accent3>
      <a:accent4>
        <a:srgbClr val="A3A3A3"/>
      </a:accent4>
      <a:accent5>
        <a:srgbClr val="E1DE66"/>
      </a:accent5>
      <a:accent6>
        <a:srgbClr val="B3E0CB"/>
      </a:accent6>
      <a:hlink>
        <a:srgbClr val="009650"/>
      </a:hlink>
      <a:folHlink>
        <a:srgbClr val="666666"/>
      </a:folHlink>
    </a:clrScheme>
    <a:fontScheme name="BayWa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BayWa_2011">
      <a:dk1>
        <a:srgbClr val="000000"/>
      </a:dk1>
      <a:lt1>
        <a:srgbClr val="FFFFFF"/>
      </a:lt1>
      <a:dk2>
        <a:srgbClr val="009650"/>
      </a:dk2>
      <a:lt2>
        <a:srgbClr val="D1D1D1"/>
      </a:lt2>
      <a:accent1>
        <a:srgbClr val="666666"/>
      </a:accent1>
      <a:accent2>
        <a:srgbClr val="CDC800"/>
      </a:accent2>
      <a:accent3>
        <a:srgbClr val="66C096"/>
      </a:accent3>
      <a:accent4>
        <a:srgbClr val="A3A3A3"/>
      </a:accent4>
      <a:accent5>
        <a:srgbClr val="E1DE66"/>
      </a:accent5>
      <a:accent6>
        <a:srgbClr val="B3E0CB"/>
      </a:accent6>
      <a:hlink>
        <a:srgbClr val="009650"/>
      </a:hlink>
      <a:folHlink>
        <a:srgbClr val="666666"/>
      </a:folHlink>
    </a:clrScheme>
    <a:fontScheme name="BayWa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BayWa_Praesentation_Master_01</Template>
  <TotalTime>0</TotalTime>
  <Words>1925</Words>
  <Application>Microsoft Office PowerPoint</Application>
  <PresentationFormat>Bildschirmpräsentation (4:3)</PresentationFormat>
  <Paragraphs>624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Tahoma</vt:lpstr>
      <vt:lpstr>Wingdings</vt:lpstr>
      <vt:lpstr>BayWa_Praesentation_Master_01</vt:lpstr>
      <vt:lpstr>Onlineauftritt FarmFacts - Auswertung der Webseiten AO und FF, FF Newsletter und FF Social Media für 2017 </vt:lpstr>
      <vt:lpstr>Übersicht über die Websitekennzahlen</vt:lpstr>
      <vt:lpstr>Übersicht FarmFacts Newsletter 2017</vt:lpstr>
      <vt:lpstr>Übersicht FarmFacts Partner Newsletter 2017</vt:lpstr>
      <vt:lpstr>FarmFacts Facebookbeiträge 2017</vt:lpstr>
      <vt:lpstr>FarmFacts Facebookbeiträge Übersicht 2017</vt:lpstr>
      <vt:lpstr>FarmFacts Karriereportal 2017</vt:lpstr>
      <vt:lpstr>FarmFacts Bewerbungseingang 2017</vt:lpstr>
      <vt:lpstr>FarmFacts Backlinks 2017</vt:lpstr>
      <vt:lpstr>FarmFacts Werbung rund um die AT</vt:lpstr>
      <vt:lpstr>FarmFacts Onlinemarketing in Zusammenarbeit mit der DLG (AT 2017)</vt:lpstr>
      <vt:lpstr>FarmFacts Präsenz auf der baywa.de</vt:lpstr>
      <vt:lpstr>FarmFacts Onlinemarketing</vt:lpstr>
      <vt:lpstr>FarmFacts Mailings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Windows-Benutzer</dc:creator>
  <cp:lastModifiedBy>User</cp:lastModifiedBy>
  <cp:revision>1387</cp:revision>
  <dcterms:created xsi:type="dcterms:W3CDTF">2013-01-28T17:19:45Z</dcterms:created>
  <dcterms:modified xsi:type="dcterms:W3CDTF">2018-02-20T12:08:39Z</dcterms:modified>
</cp:coreProperties>
</file>