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80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  <p:sldMasterId id="2147483687" r:id="rId2"/>
  </p:sldMasterIdLst>
  <p:notesMasterIdLst>
    <p:notesMasterId r:id="rId41"/>
  </p:notesMasterIdLst>
  <p:sldIdLst>
    <p:sldId id="313" r:id="rId3"/>
    <p:sldId id="320" r:id="rId4"/>
    <p:sldId id="286" r:id="rId5"/>
    <p:sldId id="287" r:id="rId6"/>
    <p:sldId id="329" r:id="rId7"/>
    <p:sldId id="312" r:id="rId8"/>
    <p:sldId id="290" r:id="rId9"/>
    <p:sldId id="321" r:id="rId10"/>
    <p:sldId id="322" r:id="rId11"/>
    <p:sldId id="323" r:id="rId12"/>
    <p:sldId id="294" r:id="rId13"/>
    <p:sldId id="295" r:id="rId14"/>
    <p:sldId id="327" r:id="rId15"/>
    <p:sldId id="328" r:id="rId16"/>
    <p:sldId id="293" r:id="rId17"/>
    <p:sldId id="298" r:id="rId18"/>
    <p:sldId id="314" r:id="rId19"/>
    <p:sldId id="315" r:id="rId20"/>
    <p:sldId id="299" r:id="rId21"/>
    <p:sldId id="301" r:id="rId22"/>
    <p:sldId id="302" r:id="rId23"/>
    <p:sldId id="317" r:id="rId24"/>
    <p:sldId id="325" r:id="rId25"/>
    <p:sldId id="326" r:id="rId26"/>
    <p:sldId id="318" r:id="rId27"/>
    <p:sldId id="303" r:id="rId28"/>
    <p:sldId id="288" r:id="rId29"/>
    <p:sldId id="304" r:id="rId30"/>
    <p:sldId id="305" r:id="rId31"/>
    <p:sldId id="306" r:id="rId32"/>
    <p:sldId id="324" r:id="rId33"/>
    <p:sldId id="307" r:id="rId34"/>
    <p:sldId id="289" r:id="rId35"/>
    <p:sldId id="308" r:id="rId36"/>
    <p:sldId id="309" r:id="rId37"/>
    <p:sldId id="310" r:id="rId38"/>
    <p:sldId id="311" r:id="rId39"/>
    <p:sldId id="316" r:id="rId40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007"/>
    <p:restoredTop sz="94672"/>
  </p:normalViewPr>
  <p:slideViewPr>
    <p:cSldViewPr snapToGrid="0" snapToObjects="1">
      <p:cViewPr varScale="1">
        <p:scale>
          <a:sx n="74" d="100"/>
          <a:sy n="74" d="100"/>
        </p:scale>
        <p:origin x="29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Arial Regular"/>
              </a:defRPr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Arial Regular"/>
              </a:defRPr>
            </a:lvl1pPr>
          </a:lstStyle>
          <a:p>
            <a:fld id="{2490F5DC-A59F-B641-9886-B0F880DC0713}" type="datetimeFigureOut">
              <a:rPr lang="de-DE" smtClean="0"/>
              <a:pPr/>
              <a:t>21.04.2020</a:t>
            </a:fld>
            <a:endParaRPr lang="de-DE" dirty="0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 dirty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dirty="0"/>
              <a:t>Formatvorlagen des Textmasters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Arial Regular"/>
              </a:defRPr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Arial Regular"/>
              </a:defRPr>
            </a:lvl1pPr>
          </a:lstStyle>
          <a:p>
            <a:fld id="{AEE062D7-3D4C-C148-9061-3F5D7B6B8888}" type="slidenum">
              <a:rPr lang="de-DE" smtClean="0"/>
              <a:pPr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012859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Arial Regular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E062D7-3D4C-C148-9061-3F5D7B6B8888}" type="slidenum">
              <a:rPr lang="de-DE" smtClean="0"/>
              <a:pPr/>
              <a:t>1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801137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sverzeichn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="" xmlns:a16="http://schemas.microsoft.com/office/drawing/2014/main" id="{2FF7F996-B5A4-E841-B98E-EC81627C3604}"/>
              </a:ext>
            </a:extLst>
          </p:cNvPr>
          <p:cNvSpPr/>
          <p:nvPr userDrawn="1"/>
        </p:nvSpPr>
        <p:spPr>
          <a:xfrm>
            <a:off x="332081" y="1039619"/>
            <a:ext cx="11515789" cy="5319342"/>
          </a:xfrm>
          <a:prstGeom prst="rect">
            <a:avLst/>
          </a:prstGeom>
          <a:solidFill>
            <a:schemeClr val="bg1"/>
          </a:solidFill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15" name="Rechteck 14">
            <a:extLst>
              <a:ext uri="{FF2B5EF4-FFF2-40B4-BE49-F238E27FC236}">
                <a16:creationId xmlns="" xmlns:a16="http://schemas.microsoft.com/office/drawing/2014/main" id="{35BCCFB1-A342-D047-ACEC-A7E35F4877D5}"/>
              </a:ext>
            </a:extLst>
          </p:cNvPr>
          <p:cNvSpPr/>
          <p:nvPr userDrawn="1"/>
        </p:nvSpPr>
        <p:spPr>
          <a:xfrm>
            <a:off x="333957" y="1039619"/>
            <a:ext cx="11523538" cy="714249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="" xmlns:a16="http://schemas.microsoft.com/office/drawing/2014/main" id="{8F0143D0-3730-7B46-B9E1-EB759D3D5E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193377"/>
            <a:ext cx="965200" cy="584200"/>
          </a:xfrm>
          <a:prstGeom prst="rect">
            <a:avLst/>
          </a:prstGeom>
        </p:spPr>
      </p:pic>
      <p:sp>
        <p:nvSpPr>
          <p:cNvPr id="10" name="Title Placeholder 1">
            <a:extLst>
              <a:ext uri="{FF2B5EF4-FFF2-40B4-BE49-F238E27FC236}">
                <a16:creationId xmlns="" xmlns:a16="http://schemas.microsoft.com/office/drawing/2014/main" id="{D99A34B8-DE22-F84B-9DD0-20DF28C759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278747"/>
            <a:ext cx="6357366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Inhalt</a:t>
            </a:r>
          </a:p>
        </p:txBody>
      </p:sp>
      <p:sp>
        <p:nvSpPr>
          <p:cNvPr id="12" name="Inhaltsplatzhalter 8">
            <a:extLst>
              <a:ext uri="{FF2B5EF4-FFF2-40B4-BE49-F238E27FC236}">
                <a16:creationId xmlns="" xmlns:a16="http://schemas.microsoft.com/office/drawing/2014/main" id="{FF12C778-F643-F445-A3EB-9082392290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2604090"/>
            <a:ext cx="10918675" cy="3445580"/>
          </a:xfrm>
          <a:prstGeom prst="rect">
            <a:avLst/>
          </a:prstGeom>
        </p:spPr>
        <p:txBody>
          <a:bodyPr wrap="square" lIns="0" tIns="0" rIns="0" bIns="0"/>
          <a:lstStyle>
            <a:lvl1pPr marL="0" indent="-198900">
              <a:lnSpc>
                <a:spcPts val="2040"/>
              </a:lnSpc>
              <a:buFont typeface="+mj-lt"/>
              <a:buAutoNum type="arabicPeriod"/>
              <a:defRPr sz="1700" b="0" i="0">
                <a:latin typeface="Arial Regular"/>
              </a:defRPr>
            </a:lvl1pPr>
            <a:lvl2pPr marL="457200" indent="0">
              <a:lnSpc>
                <a:spcPct val="100000"/>
              </a:lnSpc>
              <a:buNone/>
              <a:defRPr sz="1700" b="0" i="0">
                <a:latin typeface="Akzidenz-Grotesk Next" panose="02000503000000020003" pitchFamily="2" charset="77"/>
              </a:defRPr>
            </a:lvl2pPr>
            <a:lvl3pPr marL="914400" indent="0">
              <a:lnSpc>
                <a:spcPct val="100000"/>
              </a:lnSpc>
              <a:buNone/>
              <a:defRPr sz="1700" b="0" i="0">
                <a:latin typeface="Akzidenz-Grotesk Next" panose="02000503000000020003" pitchFamily="2" charset="77"/>
              </a:defRPr>
            </a:lvl3pPr>
            <a:lvl4pPr marL="1371600" indent="0">
              <a:lnSpc>
                <a:spcPct val="100000"/>
              </a:lnSpc>
              <a:buNone/>
              <a:defRPr sz="1700" b="0" i="0">
                <a:latin typeface="Akzidenz-Grotesk Next" panose="02000503000000020003" pitchFamily="2" charset="77"/>
              </a:defRPr>
            </a:lvl4pPr>
            <a:lvl5pPr marL="1828800" indent="0">
              <a:lnSpc>
                <a:spcPct val="100000"/>
              </a:lnSpc>
              <a:buNone/>
              <a:defRPr sz="1700" b="0" i="0"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Inhaltspunkt</a:t>
            </a:r>
          </a:p>
          <a:p>
            <a:pPr lvl="0"/>
            <a:r>
              <a:rPr lang="de-DE" dirty="0"/>
              <a:t>Inhaltspunkt</a:t>
            </a:r>
          </a:p>
          <a:p>
            <a:pPr lvl="0"/>
            <a:r>
              <a:rPr lang="de-DE" dirty="0"/>
              <a:t>Inhaltspunkt</a:t>
            </a:r>
          </a:p>
          <a:p>
            <a:pPr lvl="0"/>
            <a:r>
              <a:rPr lang="de-DE" dirty="0"/>
              <a:t>Inhaltspunkt</a:t>
            </a:r>
          </a:p>
          <a:p>
            <a:pPr lvl="0"/>
            <a:r>
              <a:rPr lang="de-DE" dirty="0"/>
              <a:t>Inhaltspunkt</a:t>
            </a:r>
          </a:p>
          <a:p>
            <a:pPr lvl="0"/>
            <a:r>
              <a:rPr lang="de-DE" dirty="0"/>
              <a:t>Inhaltspunkt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="" xmlns:a16="http://schemas.microsoft.com/office/drawing/2014/main" id="{41D5E2F2-837A-8946-932F-21F9650B98A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996940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NEXT Farming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D9C3ED89-84BE-AD42-A56F-569C85CB52CF}"/>
              </a:ext>
            </a:extLst>
          </p:cNvPr>
          <p:cNvSpPr/>
          <p:nvPr userDrawn="1"/>
        </p:nvSpPr>
        <p:spPr>
          <a:xfrm>
            <a:off x="330203" y="1043872"/>
            <a:ext cx="9113201" cy="428877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="" xmlns:a16="http://schemas.microsoft.com/office/drawing/2014/main" id="{C7B86F59-C068-D643-BF52-676401AD0A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8650" y="2422270"/>
            <a:ext cx="11243557" cy="3925516"/>
          </a:xfrm>
          <a:prstGeom prst="rect">
            <a:avLst/>
          </a:prstGeom>
        </p:spPr>
      </p:pic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1C0C59B4-30E9-6949-944C-E632374254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482971"/>
            <a:ext cx="873887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übergreifend</a:t>
            </a:r>
          </a:p>
        </p:txBody>
      </p:sp>
      <p:sp>
        <p:nvSpPr>
          <p:cNvPr id="8" name="Inhaltsplatzhalter 13">
            <a:extLst>
              <a:ext uri="{FF2B5EF4-FFF2-40B4-BE49-F238E27FC236}">
                <a16:creationId xmlns="" xmlns:a16="http://schemas.microsoft.com/office/drawing/2014/main" id="{F782DE19-0CD6-E747-AE8F-64764A34E31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909157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="" xmlns:a16="http://schemas.microsoft.com/office/drawing/2014/main" id="{EDD44CDF-9E76-D44D-BD26-86D78E8783E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485484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LI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D9C3ED89-84BE-AD42-A56F-569C85CB52CF}"/>
              </a:ext>
            </a:extLst>
          </p:cNvPr>
          <p:cNvSpPr/>
          <p:nvPr userDrawn="1"/>
        </p:nvSpPr>
        <p:spPr>
          <a:xfrm>
            <a:off x="330203" y="1043872"/>
            <a:ext cx="9113201" cy="428877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="" xmlns:a16="http://schemas.microsoft.com/office/drawing/2014/main" id="{C7B86F59-C068-D643-BF52-676401AD0A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8649" y="2422270"/>
            <a:ext cx="11243559" cy="3925516"/>
          </a:xfrm>
          <a:prstGeom prst="rect">
            <a:avLst/>
          </a:prstGeom>
        </p:spPr>
      </p:pic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1C0C59B4-30E9-6949-944C-E632374254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482971"/>
            <a:ext cx="873887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Inhaltsplatzhalter 13">
            <a:extLst>
              <a:ext uri="{FF2B5EF4-FFF2-40B4-BE49-F238E27FC236}">
                <a16:creationId xmlns="" xmlns:a16="http://schemas.microsoft.com/office/drawing/2014/main" id="{F782DE19-0CD6-E747-AE8F-64764A34E31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909157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="" xmlns:a16="http://schemas.microsoft.com/office/drawing/2014/main" id="{EDD44CDF-9E76-D44D-BD26-86D78E8783E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324403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OFF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F7493813-3305-2742-9A8C-94956EE88FAB}"/>
              </a:ext>
            </a:extLst>
          </p:cNvPr>
          <p:cNvSpPr/>
          <p:nvPr userDrawn="1"/>
        </p:nvSpPr>
        <p:spPr>
          <a:xfrm>
            <a:off x="330203" y="1043872"/>
            <a:ext cx="9113201" cy="4288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="" xmlns:a16="http://schemas.microsoft.com/office/drawing/2014/main" id="{6ED3760C-DA5F-5D45-B382-CCE98E8C40D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8650" y="2422270"/>
            <a:ext cx="11243557" cy="3925516"/>
          </a:xfrm>
          <a:prstGeom prst="rect">
            <a:avLst/>
          </a:prstGeom>
        </p:spPr>
      </p:pic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55404735-E747-1C4E-B631-F1F1AF5BE5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482971"/>
            <a:ext cx="873887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OFFICE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Inhaltsplatzhalter 13">
            <a:extLst>
              <a:ext uri="{FF2B5EF4-FFF2-40B4-BE49-F238E27FC236}">
                <a16:creationId xmlns="" xmlns:a16="http://schemas.microsoft.com/office/drawing/2014/main" id="{26DFF2EE-08A0-6141-940D-221A6D9B561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909157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="" xmlns:a16="http://schemas.microsoft.com/office/drawing/2014/main" id="{31C7D004-FEC9-0E48-A789-81E488CCD9E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1393139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PACK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3">
            <a:extLst>
              <a:ext uri="{FF2B5EF4-FFF2-40B4-BE49-F238E27FC236}">
                <a16:creationId xmlns="" xmlns:a16="http://schemas.microsoft.com/office/drawing/2014/main" id="{C358A38B-8CC7-CA46-8D85-D7F162B26B56}"/>
              </a:ext>
            </a:extLst>
          </p:cNvPr>
          <p:cNvSpPr/>
          <p:nvPr userDrawn="1"/>
        </p:nvSpPr>
        <p:spPr>
          <a:xfrm>
            <a:off x="330203" y="1043872"/>
            <a:ext cx="9113201" cy="428877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pic>
        <p:nvPicPr>
          <p:cNvPr id="3" name="Grafik 2">
            <a:extLst>
              <a:ext uri="{FF2B5EF4-FFF2-40B4-BE49-F238E27FC236}">
                <a16:creationId xmlns="" xmlns:a16="http://schemas.microsoft.com/office/drawing/2014/main" id="{079F6047-91BF-A94B-A984-877F2F548E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8650" y="2422270"/>
            <a:ext cx="11243557" cy="3925516"/>
          </a:xfrm>
          <a:prstGeom prst="rect">
            <a:avLst/>
          </a:prstGeom>
        </p:spPr>
      </p:pic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C5BFA60-0FEF-9D48-B7FE-E7C1A7FCCC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482971"/>
            <a:ext cx="873887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PACKAGE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9" name="Inhaltsplatzhalter 13">
            <a:extLst>
              <a:ext uri="{FF2B5EF4-FFF2-40B4-BE49-F238E27FC236}">
                <a16:creationId xmlns="" xmlns:a16="http://schemas.microsoft.com/office/drawing/2014/main" id="{4E7FD24C-E352-3B40-AFE1-609AA7B279B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909157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10" name="Textplatzhalter 3">
            <a:extLst>
              <a:ext uri="{FF2B5EF4-FFF2-40B4-BE49-F238E27FC236}">
                <a16:creationId xmlns="" xmlns:a16="http://schemas.microsoft.com/office/drawing/2014/main" id="{91AEE8A2-8001-7746-81AE-FDDA39B9CFF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3856151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AP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38C6AD24-69B3-864F-97F2-591AA50889DD}"/>
              </a:ext>
            </a:extLst>
          </p:cNvPr>
          <p:cNvSpPr/>
          <p:nvPr userDrawn="1"/>
        </p:nvSpPr>
        <p:spPr>
          <a:xfrm>
            <a:off x="330203" y="1043872"/>
            <a:ext cx="9113201" cy="428877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="" xmlns:a16="http://schemas.microsoft.com/office/drawing/2014/main" id="{B69984F1-E26B-8342-B16A-72B8ED5ACD1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8650" y="2422270"/>
            <a:ext cx="11243557" cy="3925516"/>
          </a:xfrm>
          <a:prstGeom prst="rect">
            <a:avLst/>
          </a:prstGeom>
        </p:spPr>
      </p:pic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B498B8C5-0F69-644B-86FE-287B09AA7B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482971"/>
            <a:ext cx="873887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APP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Inhaltsplatzhalter 13">
            <a:extLst>
              <a:ext uri="{FF2B5EF4-FFF2-40B4-BE49-F238E27FC236}">
                <a16:creationId xmlns="" xmlns:a16="http://schemas.microsoft.com/office/drawing/2014/main" id="{F21EFE93-8380-8541-8A8B-107E55A3748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909157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="" xmlns:a16="http://schemas.microsoft.com/office/drawing/2014/main" id="{4385C6D8-091F-BA4C-B972-F675D3475CF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1800815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SERV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068C0B03-66D0-E440-8FCE-4D20B9217D7C}"/>
              </a:ext>
            </a:extLst>
          </p:cNvPr>
          <p:cNvSpPr/>
          <p:nvPr userDrawn="1"/>
        </p:nvSpPr>
        <p:spPr>
          <a:xfrm>
            <a:off x="330203" y="1043872"/>
            <a:ext cx="9113201" cy="428877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31CB1D76-1A43-FB4A-B253-9B1C6A11DE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8650" y="2422270"/>
            <a:ext cx="11243557" cy="3925516"/>
          </a:xfrm>
          <a:prstGeom prst="rect">
            <a:avLst/>
          </a:prstGeom>
        </p:spPr>
      </p:pic>
      <p:sp>
        <p:nvSpPr>
          <p:cNvPr id="12" name="Title Placeholder 1">
            <a:extLst>
              <a:ext uri="{FF2B5EF4-FFF2-40B4-BE49-F238E27FC236}">
                <a16:creationId xmlns="" xmlns:a16="http://schemas.microsoft.com/office/drawing/2014/main" id="{64C3A41C-1359-5E45-AA50-74F078F02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482971"/>
            <a:ext cx="873887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SERVICE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13" name="Inhaltsplatzhalter 13">
            <a:extLst>
              <a:ext uri="{FF2B5EF4-FFF2-40B4-BE49-F238E27FC236}">
                <a16:creationId xmlns="" xmlns:a16="http://schemas.microsoft.com/office/drawing/2014/main" id="{18548B9B-E65B-354E-BF50-38B2EAA959C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909157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11841DAC-06A7-FC42-9739-AEFEFD29BDC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3557959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LIVE oder übergreifend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hteck 9">
            <a:extLst>
              <a:ext uri="{FF2B5EF4-FFF2-40B4-BE49-F238E27FC236}">
                <a16:creationId xmlns="" xmlns:a16="http://schemas.microsoft.com/office/drawing/2014/main" id="{48FF8BD0-0AC9-B34F-9470-959AA600C997}"/>
              </a:ext>
            </a:extLst>
          </p:cNvPr>
          <p:cNvSpPr/>
          <p:nvPr userDrawn="1"/>
        </p:nvSpPr>
        <p:spPr>
          <a:xfrm>
            <a:off x="329188" y="1036321"/>
            <a:ext cx="11536747" cy="5308628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="" xmlns:a16="http://schemas.microsoft.com/office/drawing/2014/main" id="{F4183382-847F-BE49-BC39-8061EFCC3CA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12" name="Title Placeholder 1">
            <a:extLst>
              <a:ext uri="{FF2B5EF4-FFF2-40B4-BE49-F238E27FC236}">
                <a16:creationId xmlns="" xmlns:a16="http://schemas.microsoft.com/office/drawing/2014/main" id="{49D42B6D-CF8C-364D-BB20-F939A35B0B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951103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übergreifend.</a:t>
            </a:r>
          </a:p>
        </p:txBody>
      </p:sp>
      <p:sp>
        <p:nvSpPr>
          <p:cNvPr id="16" name="Inhaltsplatzhalter 13">
            <a:extLst>
              <a:ext uri="{FF2B5EF4-FFF2-40B4-BE49-F238E27FC236}">
                <a16:creationId xmlns="" xmlns:a16="http://schemas.microsoft.com/office/drawing/2014/main" id="{D36ACC53-E0DD-DA41-BA83-3AADDF1078D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6" name="Textplatzhalter 3">
            <a:extLst>
              <a:ext uri="{FF2B5EF4-FFF2-40B4-BE49-F238E27FC236}">
                <a16:creationId xmlns="" xmlns:a16="http://schemas.microsoft.com/office/drawing/2014/main" id="{C1ACA950-C369-1048-8523-F978F2746EA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655358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OFFICE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eck 6">
            <a:extLst>
              <a:ext uri="{FF2B5EF4-FFF2-40B4-BE49-F238E27FC236}">
                <a16:creationId xmlns="" xmlns:a16="http://schemas.microsoft.com/office/drawing/2014/main" id="{63DE9E01-6951-1D49-8C6B-201F5DE8D33B}"/>
              </a:ext>
            </a:extLst>
          </p:cNvPr>
          <p:cNvSpPr/>
          <p:nvPr userDrawn="1"/>
        </p:nvSpPr>
        <p:spPr>
          <a:xfrm>
            <a:off x="329189" y="1036320"/>
            <a:ext cx="11526114" cy="5308629"/>
          </a:xfrm>
          <a:prstGeom prst="rect">
            <a:avLst/>
          </a:prstGeom>
          <a:solidFill>
            <a:srgbClr val="84BF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31A3FEDF-32A2-1142-ACBA-35E16461DC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6357366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OFFICE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9" name="Inhaltsplatzhalter 13">
            <a:extLst>
              <a:ext uri="{FF2B5EF4-FFF2-40B4-BE49-F238E27FC236}">
                <a16:creationId xmlns="" xmlns:a16="http://schemas.microsoft.com/office/drawing/2014/main" id="{15D64FAB-DD7D-304F-9B33-4DB4B569FF9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="" xmlns:a16="http://schemas.microsoft.com/office/drawing/2014/main" id="{E9316F03-7B8B-DA41-8748-8CE522EF5F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6" name="Textplatzhalter 3">
            <a:extLst>
              <a:ext uri="{FF2B5EF4-FFF2-40B4-BE49-F238E27FC236}">
                <a16:creationId xmlns="" xmlns:a16="http://schemas.microsoft.com/office/drawing/2014/main" id="{E26F7A5A-6C83-314F-9427-5654D751011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330514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PACKAGES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C07914EE-8ECF-E949-B0B6-DFD7AAFA8062}"/>
              </a:ext>
            </a:extLst>
          </p:cNvPr>
          <p:cNvSpPr/>
          <p:nvPr userDrawn="1"/>
        </p:nvSpPr>
        <p:spPr>
          <a:xfrm>
            <a:off x="329188" y="1036321"/>
            <a:ext cx="11526114" cy="5308628"/>
          </a:xfrm>
          <a:prstGeom prst="rect">
            <a:avLst/>
          </a:prstGeom>
          <a:solidFill>
            <a:srgbClr val="0096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="" xmlns:a16="http://schemas.microsoft.com/office/drawing/2014/main" id="{247926CB-1B69-8446-AFF0-C4D99170D3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6357366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PACKAGE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="" xmlns:a16="http://schemas.microsoft.com/office/drawing/2014/main" id="{E3AC76F1-7A95-2F47-840E-1F92A06C02F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="" xmlns:a16="http://schemas.microsoft.com/office/drawing/2014/main" id="{FBC56A9A-6F8A-BF46-96C8-A901A3486D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883A32C5-A9F7-364C-89E8-10ED387E054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1790931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APP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317D82EB-743A-5444-AF55-7ED903206108}"/>
              </a:ext>
            </a:extLst>
          </p:cNvPr>
          <p:cNvSpPr/>
          <p:nvPr userDrawn="1"/>
        </p:nvSpPr>
        <p:spPr>
          <a:xfrm>
            <a:off x="329188" y="1026161"/>
            <a:ext cx="11526114" cy="5318788"/>
          </a:xfrm>
          <a:prstGeom prst="rect">
            <a:avLst/>
          </a:prstGeom>
          <a:solidFill>
            <a:srgbClr val="D1DB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="" xmlns:a16="http://schemas.microsoft.com/office/drawing/2014/main" id="{3AEB7935-BB21-E04B-9A75-FFEBF87E28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961263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APP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="" xmlns:a16="http://schemas.microsoft.com/office/drawing/2014/main" id="{0BC000F0-890A-CF45-AEC1-A3B61E8037D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="" xmlns:a16="http://schemas.microsoft.com/office/drawing/2014/main" id="{259B5B57-6801-6F4F-B9B4-A88A173BBEF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AD3C7376-903D-D84A-BBBA-5BF0774543A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962305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SERVICE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4A1EC44F-D80A-F240-8F09-1C827C4B0135}"/>
              </a:ext>
            </a:extLst>
          </p:cNvPr>
          <p:cNvSpPr/>
          <p:nvPr userDrawn="1"/>
        </p:nvSpPr>
        <p:spPr>
          <a:xfrm>
            <a:off x="329189" y="1036321"/>
            <a:ext cx="11526114" cy="5308628"/>
          </a:xfrm>
          <a:prstGeom prst="rect">
            <a:avLst/>
          </a:prstGeom>
          <a:solidFill>
            <a:srgbClr val="B3E0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="" xmlns:a16="http://schemas.microsoft.com/office/drawing/2014/main" id="{034B6302-AA3C-5D46-8D0E-8D03B81A5A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933831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SERVICE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="" xmlns:a16="http://schemas.microsoft.com/office/drawing/2014/main" id="{2222D2D5-3F4D-E44B-BCCB-F0DD364F705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="" xmlns:a16="http://schemas.microsoft.com/office/drawing/2014/main" id="{B0CC9039-BEF0-4B4E-8B32-A3D289D4965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6F714254-0792-214B-8DFA-87CA9CBC82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3202387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trenner NEXT Farming übergreifend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="" xmlns:a16="http://schemas.microsoft.com/office/drawing/2014/main" id="{13C2A558-F70D-7D49-8408-ED110B77B4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2490705"/>
            <a:ext cx="10598151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lang="de-DE" sz="2400" b="0" i="0" smtClean="0">
                <a:solidFill>
                  <a:srgbClr val="84BF41"/>
                </a:solidFill>
                <a:effectLst/>
                <a:latin typeface="Arial Regular"/>
              </a:defRPr>
            </a:lvl1pPr>
          </a:lstStyle>
          <a:p>
            <a:r>
              <a:rPr lang="de-DE" dirty="0">
                <a:solidFill>
                  <a:srgbClr val="79BD3B"/>
                </a:solidFill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solidFill>
                  <a:srgbClr val="79BD3B"/>
                </a:solidFill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solidFill>
                  <a:srgbClr val="79BD3B"/>
                </a:solidFill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solidFill>
                  <a:srgbClr val="79BD3B"/>
                </a:solidFill>
                <a:effectLst/>
                <a:latin typeface="Akzidenz-Grotesk Next" panose="02000503000000020003" pitchFamily="2" charset="77"/>
              </a:rPr>
              <a:t>Farming</a:t>
            </a:r>
            <a:r>
              <a:rPr lang="de-DE" dirty="0">
                <a:solidFill>
                  <a:srgbClr val="79BD3B"/>
                </a:solidFill>
                <a:effectLst/>
                <a:latin typeface="Akzidenz-Grotesk Next" panose="02000503000000020003" pitchFamily="2" charset="77"/>
              </a:rPr>
              <a:t> übergreifend.</a:t>
            </a: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67B0C62D-DA7A-FC44-96EC-AA2C9AC75806}"/>
              </a:ext>
            </a:extLst>
          </p:cNvPr>
          <p:cNvSpPr/>
          <p:nvPr userDrawn="1"/>
        </p:nvSpPr>
        <p:spPr>
          <a:xfrm>
            <a:off x="329188" y="1036321"/>
            <a:ext cx="11504849" cy="5308628"/>
          </a:xfrm>
          <a:prstGeom prst="rect">
            <a:avLst/>
          </a:prstGeom>
          <a:noFill/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Inhaltsplatzhalter 13">
            <a:extLst>
              <a:ext uri="{FF2B5EF4-FFF2-40B4-BE49-F238E27FC236}">
                <a16:creationId xmlns="" xmlns:a16="http://schemas.microsoft.com/office/drawing/2014/main" id="{34D886D3-8D51-7E48-8BF6-7BC2211767F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rgbClr val="84BF4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="" xmlns:a16="http://schemas.microsoft.com/office/drawing/2014/main" id="{438E6973-ECEF-1942-8AFE-CCBFDF81522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216557" y="4389121"/>
            <a:ext cx="4328470" cy="1955827"/>
          </a:xfrm>
          <a:prstGeom prst="rect">
            <a:avLst/>
          </a:prstGeom>
        </p:spPr>
      </p:pic>
      <p:sp>
        <p:nvSpPr>
          <p:cNvPr id="9" name="Textplatzhalter 3">
            <a:extLst>
              <a:ext uri="{FF2B5EF4-FFF2-40B4-BE49-F238E27FC236}">
                <a16:creationId xmlns="" xmlns:a16="http://schemas.microsoft.com/office/drawing/2014/main" id="{FAF0546E-B8CC-F84A-B82C-258297EF772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5932474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FD2B72EA-C878-594C-8A08-8F8ED33ED1EF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7AE7738F-00D5-9249-BA59-E62D09BA24F0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7561B3B6-2895-0E4C-802E-239ED9FBB7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53547D9-4367-FF45-BC27-49D37BEFB3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="" xmlns:a16="http://schemas.microsoft.com/office/drawing/2014/main" id="{8E303475-9EF2-604E-8A8A-AB378AD3681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9" y="2006442"/>
            <a:ext cx="5821363" cy="45688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dirty="0"/>
              <a:t>Ich bin eine Subheadline</a:t>
            </a:r>
          </a:p>
        </p:txBody>
      </p:sp>
      <p:sp>
        <p:nvSpPr>
          <p:cNvPr id="18" name="Textplatzhalter 3">
            <a:extLst>
              <a:ext uri="{FF2B5EF4-FFF2-40B4-BE49-F238E27FC236}">
                <a16:creationId xmlns="" xmlns:a16="http://schemas.microsoft.com/office/drawing/2014/main" id="{2F714D4C-643D-EC42-ABB4-E757BCC11CF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="" xmlns:a16="http://schemas.microsoft.com/office/drawing/2014/main" id="{F38D0AD5-9877-284E-B846-0A374C383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650" y="4495800"/>
            <a:ext cx="10882032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Tx/>
              <a:buBlip>
                <a:blip r:embed="rId3"/>
              </a:buBlip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0" name="Inhaltsplatzhalter 2">
            <a:extLst>
              <a:ext uri="{FF2B5EF4-FFF2-40B4-BE49-F238E27FC236}">
                <a16:creationId xmlns="" xmlns:a16="http://schemas.microsoft.com/office/drawing/2014/main" id="{2F4E2CF3-877A-B34B-A304-EE9152DA9C2F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50" y="2643910"/>
            <a:ext cx="10882032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82412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LIVE oder übergreifend mit Bilder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hteck 9">
            <a:extLst>
              <a:ext uri="{FF2B5EF4-FFF2-40B4-BE49-F238E27FC236}">
                <a16:creationId xmlns="" xmlns:a16="http://schemas.microsoft.com/office/drawing/2014/main" id="{414A5C99-98BC-264E-94AE-278EA2508B2D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11" name="Rechteck 10">
            <a:extLst>
              <a:ext uri="{FF2B5EF4-FFF2-40B4-BE49-F238E27FC236}">
                <a16:creationId xmlns="" xmlns:a16="http://schemas.microsoft.com/office/drawing/2014/main" id="{12D77E87-AC6E-F246-A028-D2AE976AA7FB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="" xmlns:a16="http://schemas.microsoft.com/office/drawing/2014/main" id="{87B58FB9-BA37-6D41-9C1D-D95A87B622B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17" name="Title Placeholder 1">
            <a:extLst>
              <a:ext uri="{FF2B5EF4-FFF2-40B4-BE49-F238E27FC236}">
                <a16:creationId xmlns="" xmlns:a16="http://schemas.microsoft.com/office/drawing/2014/main" id="{EB5BDD30-833D-574E-802D-8E3651F205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2" name="Bildplatzhalter 3">
            <a:extLst>
              <a:ext uri="{FF2B5EF4-FFF2-40B4-BE49-F238E27FC236}">
                <a16:creationId xmlns="" xmlns:a16="http://schemas.microsoft.com/office/drawing/2014/main" id="{3007D41E-985C-554E-B99B-239C02D0DAE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55982" y="2343624"/>
            <a:ext cx="4891344" cy="184767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 b="0" i="0">
                <a:latin typeface="Arial Regular"/>
              </a:defRPr>
            </a:lvl1pPr>
          </a:lstStyle>
          <a:p>
            <a:endParaRPr lang="de-DE" dirty="0"/>
          </a:p>
        </p:txBody>
      </p:sp>
      <p:sp>
        <p:nvSpPr>
          <p:cNvPr id="13" name="Bildplatzhalter 17">
            <a:extLst>
              <a:ext uri="{FF2B5EF4-FFF2-40B4-BE49-F238E27FC236}">
                <a16:creationId xmlns="" xmlns:a16="http://schemas.microsoft.com/office/drawing/2014/main" id="{E2D326FA-878D-9B43-813D-3DCC404781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55982" y="4424897"/>
            <a:ext cx="2340000" cy="15509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 b="0" i="0">
                <a:latin typeface="Arial Regular"/>
              </a:defRPr>
            </a:lvl1pPr>
          </a:lstStyle>
          <a:p>
            <a:endParaRPr lang="de-DE" dirty="0"/>
          </a:p>
        </p:txBody>
      </p:sp>
      <p:sp>
        <p:nvSpPr>
          <p:cNvPr id="14" name="Bildplatzhalter 19">
            <a:extLst>
              <a:ext uri="{FF2B5EF4-FFF2-40B4-BE49-F238E27FC236}">
                <a16:creationId xmlns="" xmlns:a16="http://schemas.microsoft.com/office/drawing/2014/main" id="{80F2035A-518F-1046-996A-69931730BC8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07325" y="4424898"/>
            <a:ext cx="2340000" cy="15509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 b="0" i="0">
                <a:latin typeface="Arial Regular"/>
              </a:defRPr>
            </a:lvl1pPr>
          </a:lstStyle>
          <a:p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="" xmlns:a16="http://schemas.microsoft.com/office/drawing/2014/main" id="{85C9C482-81EC-D941-B15B-1C54ABDAF36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5102" y="2084706"/>
            <a:ext cx="5730335" cy="45688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dirty="0"/>
              <a:t>Ich bin eine Subheadline</a:t>
            </a:r>
          </a:p>
        </p:txBody>
      </p:sp>
      <p:sp>
        <p:nvSpPr>
          <p:cNvPr id="19" name="Textplatzhalter 3">
            <a:extLst>
              <a:ext uri="{FF2B5EF4-FFF2-40B4-BE49-F238E27FC236}">
                <a16:creationId xmlns="" xmlns:a16="http://schemas.microsoft.com/office/drawing/2014/main" id="{AE382FE9-A685-DC47-8540-46F0CC0F8D5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  <p:sp>
        <p:nvSpPr>
          <p:cNvPr id="15" name="Inhaltsplatzhalter 2">
            <a:extLst>
              <a:ext uri="{FF2B5EF4-FFF2-40B4-BE49-F238E27FC236}">
                <a16:creationId xmlns="" xmlns:a16="http://schemas.microsoft.com/office/drawing/2014/main" id="{7D6C7004-664A-7C4C-95F2-B6DAE3490B48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650" y="4495800"/>
            <a:ext cx="5726787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Tx/>
              <a:buBlip>
                <a:blip r:embed="rId3"/>
              </a:buBlip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8" name="Inhaltsplatzhalter 2">
            <a:extLst>
              <a:ext uri="{FF2B5EF4-FFF2-40B4-BE49-F238E27FC236}">
                <a16:creationId xmlns="" xmlns:a16="http://schemas.microsoft.com/office/drawing/2014/main" id="{D450E89A-0C0F-CC46-A8FE-D7633D363F48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50" y="2643910"/>
            <a:ext cx="5726787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1811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LIVE oder übergreifend mit 1 Bild / 2 Spal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>
            <a:extLst>
              <a:ext uri="{FF2B5EF4-FFF2-40B4-BE49-F238E27FC236}">
                <a16:creationId xmlns="" xmlns:a16="http://schemas.microsoft.com/office/drawing/2014/main" id="{994BAF40-3947-6D47-802C-92F86C00D713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10" name="Rechteck 9">
            <a:extLst>
              <a:ext uri="{FF2B5EF4-FFF2-40B4-BE49-F238E27FC236}">
                <a16:creationId xmlns="" xmlns:a16="http://schemas.microsoft.com/office/drawing/2014/main" id="{3E037F3C-5B66-A64D-81AE-FE4E571860C8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="" xmlns:a16="http://schemas.microsoft.com/office/drawing/2014/main" id="{5E005E08-6887-8C4E-9601-4835797FA1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15" name="Title Placeholder 1">
            <a:extLst>
              <a:ext uri="{FF2B5EF4-FFF2-40B4-BE49-F238E27FC236}">
                <a16:creationId xmlns="" xmlns:a16="http://schemas.microsoft.com/office/drawing/2014/main" id="{51731C4B-4D8A-6A49-91A2-B0E96D640E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2" name="Bildplatzhalter 3">
            <a:extLst>
              <a:ext uri="{FF2B5EF4-FFF2-40B4-BE49-F238E27FC236}">
                <a16:creationId xmlns="" xmlns:a16="http://schemas.microsoft.com/office/drawing/2014/main" id="{B43EA9D3-FAB1-9D47-BD57-E9445425414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649" y="4352544"/>
            <a:ext cx="10918676" cy="174112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 b="0" i="0">
                <a:latin typeface="Arial Regular"/>
              </a:defRPr>
            </a:lvl1pPr>
          </a:lstStyle>
          <a:p>
            <a:endParaRPr lang="de-DE" dirty="0"/>
          </a:p>
        </p:txBody>
      </p:sp>
      <p:sp>
        <p:nvSpPr>
          <p:cNvPr id="13" name="Inhaltsplatzhalter 13">
            <a:extLst>
              <a:ext uri="{FF2B5EF4-FFF2-40B4-BE49-F238E27FC236}">
                <a16:creationId xmlns="" xmlns:a16="http://schemas.microsoft.com/office/drawing/2014/main" id="{5AEC41A2-122F-A241-B220-792B2F5BF223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28649" y="2070695"/>
            <a:ext cx="10754934" cy="3323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24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Ich bin eine Subheadline.</a:t>
            </a:r>
          </a:p>
        </p:txBody>
      </p:sp>
      <p:sp>
        <p:nvSpPr>
          <p:cNvPr id="19" name="Textplatzhalter 3">
            <a:extLst>
              <a:ext uri="{FF2B5EF4-FFF2-40B4-BE49-F238E27FC236}">
                <a16:creationId xmlns="" xmlns:a16="http://schemas.microsoft.com/office/drawing/2014/main" id="{5B44C735-3A00-A94F-A46B-2C82A2BFB60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  <p:sp>
        <p:nvSpPr>
          <p:cNvPr id="14" name="Inhaltsplatzhalter 2">
            <a:extLst>
              <a:ext uri="{FF2B5EF4-FFF2-40B4-BE49-F238E27FC236}">
                <a16:creationId xmlns="" xmlns:a16="http://schemas.microsoft.com/office/drawing/2014/main" id="{E5F68178-40EA-D04B-820B-6F67C2017C0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355437" y="2621986"/>
            <a:ext cx="5191888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Tx/>
              <a:buBlip>
                <a:blip r:embed="rId3"/>
              </a:buBlip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6" name="Inhaltsplatzhalter 2">
            <a:extLst>
              <a:ext uri="{FF2B5EF4-FFF2-40B4-BE49-F238E27FC236}">
                <a16:creationId xmlns="" xmlns:a16="http://schemas.microsoft.com/office/drawing/2014/main" id="{E83156B8-301E-D747-85EB-B6C2C74A9107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49" y="2603942"/>
            <a:ext cx="5277298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</a:t>
            </a:r>
            <a:r>
              <a:rPr lang="de-DE" sz="1800" b="0" i="0" dirty="0">
                <a:effectLst/>
                <a:latin typeface="Arial Regular"/>
              </a:rPr>
              <a:t>.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40282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azit LIVE oder übergreifend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30C2F4A1-6608-D14B-A75B-EE793B693250}"/>
              </a:ext>
            </a:extLst>
          </p:cNvPr>
          <p:cNvSpPr/>
          <p:nvPr userDrawn="1"/>
        </p:nvSpPr>
        <p:spPr>
          <a:xfrm>
            <a:off x="332081" y="1057643"/>
            <a:ext cx="11515789" cy="5301318"/>
          </a:xfrm>
          <a:prstGeom prst="rect">
            <a:avLst/>
          </a:prstGeom>
          <a:solidFill>
            <a:schemeClr val="bg1"/>
          </a:solidFill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D4933AB6-5C97-EC45-B65C-26ECAFF7F286}"/>
              </a:ext>
            </a:extLst>
          </p:cNvPr>
          <p:cNvSpPr/>
          <p:nvPr userDrawn="1"/>
        </p:nvSpPr>
        <p:spPr>
          <a:xfrm>
            <a:off x="332081" y="1057643"/>
            <a:ext cx="11517461" cy="714249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8BE84BF0-F67D-C64D-B10B-6F0BC0E667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6773" y="1296771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="" xmlns:a16="http://schemas.microsoft.com/office/drawing/2014/main" id="{8E6BDD0B-78F7-AA4F-BEF1-351747DB05A6}"/>
              </a:ext>
            </a:extLst>
          </p:cNvPr>
          <p:cNvSpPr/>
          <p:nvPr userDrawn="1"/>
        </p:nvSpPr>
        <p:spPr>
          <a:xfrm>
            <a:off x="665295" y="4076053"/>
            <a:ext cx="10882029" cy="1991533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13" name="Inhaltsplatzhalter 13">
            <a:extLst>
              <a:ext uri="{FF2B5EF4-FFF2-40B4-BE49-F238E27FC236}">
                <a16:creationId xmlns="" xmlns:a16="http://schemas.microsoft.com/office/drawing/2014/main" id="{B070F8DA-20F8-C34C-A94E-3887CFEC6DEF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68579" y="2201135"/>
            <a:ext cx="10877477" cy="1648143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.</a:t>
            </a:r>
          </a:p>
        </p:txBody>
      </p:sp>
      <p:sp>
        <p:nvSpPr>
          <p:cNvPr id="14" name="Inhaltsplatzhalter 13">
            <a:extLst>
              <a:ext uri="{FF2B5EF4-FFF2-40B4-BE49-F238E27FC236}">
                <a16:creationId xmlns="" xmlns:a16="http://schemas.microsoft.com/office/drawing/2014/main" id="{CAF566D1-A9C5-1F46-BB44-F512B1444D0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02556" y="4430787"/>
            <a:ext cx="10877477" cy="240579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Fazitbox</a:t>
            </a:r>
            <a:endParaRPr lang="de-DE" dirty="0">
              <a:effectLst/>
              <a:latin typeface="Akzidenz-Grotesk Next" panose="02000503000000020003" pitchFamily="2" charset="77"/>
            </a:endParaRPr>
          </a:p>
        </p:txBody>
      </p:sp>
      <p:sp>
        <p:nvSpPr>
          <p:cNvPr id="15" name="Inhaltsplatzhalter 13">
            <a:extLst>
              <a:ext uri="{FF2B5EF4-FFF2-40B4-BE49-F238E27FC236}">
                <a16:creationId xmlns="" xmlns:a16="http://schemas.microsoft.com/office/drawing/2014/main" id="{6A4BA393-3BD4-6844-9126-D1E6AD9AA928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902556" y="4905201"/>
            <a:ext cx="10268406" cy="706347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 </a:t>
            </a:r>
          </a:p>
        </p:txBody>
      </p:sp>
      <p:pic>
        <p:nvPicPr>
          <p:cNvPr id="17" name="Grafik 16">
            <a:extLst>
              <a:ext uri="{FF2B5EF4-FFF2-40B4-BE49-F238E27FC236}">
                <a16:creationId xmlns="" xmlns:a16="http://schemas.microsoft.com/office/drawing/2014/main" id="{72E7062A-D8F6-254B-8FE0-56F42F1533D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2466" y="1211401"/>
            <a:ext cx="965200" cy="584200"/>
          </a:xfrm>
          <a:prstGeom prst="rect">
            <a:avLst/>
          </a:prstGeom>
        </p:spPr>
      </p:pic>
      <p:sp>
        <p:nvSpPr>
          <p:cNvPr id="10" name="Textplatzhalter 3">
            <a:extLst>
              <a:ext uri="{FF2B5EF4-FFF2-40B4-BE49-F238E27FC236}">
                <a16:creationId xmlns="" xmlns:a16="http://schemas.microsoft.com/office/drawing/2014/main" id="{19C8C19E-7F17-0243-801C-12C4E371F71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1614828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azit OFF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7C4992AC-73FF-464F-B725-74AE3CF2FEBE}"/>
              </a:ext>
            </a:extLst>
          </p:cNvPr>
          <p:cNvSpPr/>
          <p:nvPr userDrawn="1"/>
        </p:nvSpPr>
        <p:spPr>
          <a:xfrm>
            <a:off x="332081" y="1061288"/>
            <a:ext cx="11521251" cy="5297673"/>
          </a:xfrm>
          <a:prstGeom prst="rect">
            <a:avLst/>
          </a:prstGeom>
          <a:noFill/>
          <a:ln>
            <a:solidFill>
              <a:srgbClr val="94C11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C2E071E8-A419-6846-BB17-217CC58C2AE9}"/>
              </a:ext>
            </a:extLst>
          </p:cNvPr>
          <p:cNvSpPr/>
          <p:nvPr userDrawn="1"/>
        </p:nvSpPr>
        <p:spPr>
          <a:xfrm>
            <a:off x="334492" y="1061288"/>
            <a:ext cx="11522923" cy="714249"/>
          </a:xfrm>
          <a:prstGeom prst="rect">
            <a:avLst/>
          </a:prstGeom>
          <a:solidFill>
            <a:srgbClr val="84BF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D1E8D793-628A-EB47-B66F-845D3EE0E0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53922"/>
            <a:ext cx="10284640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OFFICE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="" xmlns:a16="http://schemas.microsoft.com/office/drawing/2014/main" id="{61D0546C-66F4-7746-A70A-02845D7E345B}"/>
              </a:ext>
            </a:extLst>
          </p:cNvPr>
          <p:cNvSpPr/>
          <p:nvPr userDrawn="1"/>
        </p:nvSpPr>
        <p:spPr>
          <a:xfrm>
            <a:off x="665295" y="4076053"/>
            <a:ext cx="10882030" cy="1991533"/>
          </a:xfrm>
          <a:prstGeom prst="rect">
            <a:avLst/>
          </a:prstGeom>
          <a:solidFill>
            <a:srgbClr val="94C1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9" name="Inhaltsplatzhalter 13">
            <a:extLst>
              <a:ext uri="{FF2B5EF4-FFF2-40B4-BE49-F238E27FC236}">
                <a16:creationId xmlns="" xmlns:a16="http://schemas.microsoft.com/office/drawing/2014/main" id="{D720C86D-0B49-904C-81A4-8B896A0660D3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68579" y="2201135"/>
            <a:ext cx="10877477" cy="1648143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.</a:t>
            </a:r>
          </a:p>
        </p:txBody>
      </p:sp>
      <p:sp>
        <p:nvSpPr>
          <p:cNvPr id="10" name="Inhaltsplatzhalter 13">
            <a:extLst>
              <a:ext uri="{FF2B5EF4-FFF2-40B4-BE49-F238E27FC236}">
                <a16:creationId xmlns="" xmlns:a16="http://schemas.microsoft.com/office/drawing/2014/main" id="{234BF9DB-619B-1A4E-A04A-2BBC2F7D7DC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02556" y="4430787"/>
            <a:ext cx="10660727" cy="240579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Fazitbox</a:t>
            </a:r>
            <a:endParaRPr lang="de-DE" dirty="0">
              <a:effectLst/>
              <a:latin typeface="Akzidenz-Grotesk Next" panose="02000503000000020003" pitchFamily="2" charset="77"/>
            </a:endParaRPr>
          </a:p>
        </p:txBody>
      </p:sp>
      <p:sp>
        <p:nvSpPr>
          <p:cNvPr id="11" name="Inhaltsplatzhalter 13">
            <a:extLst>
              <a:ext uri="{FF2B5EF4-FFF2-40B4-BE49-F238E27FC236}">
                <a16:creationId xmlns="" xmlns:a16="http://schemas.microsoft.com/office/drawing/2014/main" id="{507B93A2-B25B-6047-B22C-9A354E64D48D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902556" y="5026100"/>
            <a:ext cx="10268407" cy="706347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 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="" xmlns:a16="http://schemas.microsoft.com/office/drawing/2014/main" id="{CF3C1575-07BA-234E-A924-7733560055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15046"/>
            <a:ext cx="965200" cy="584200"/>
          </a:xfrm>
          <a:prstGeom prst="rect">
            <a:avLst/>
          </a:prstGeom>
        </p:spPr>
      </p:pic>
      <p:sp>
        <p:nvSpPr>
          <p:cNvPr id="13" name="Textplatzhalter 3">
            <a:extLst>
              <a:ext uri="{FF2B5EF4-FFF2-40B4-BE49-F238E27FC236}">
                <a16:creationId xmlns="" xmlns:a16="http://schemas.microsoft.com/office/drawing/2014/main" id="{287C050D-E820-C14B-AB14-03A9EB5ED6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12488822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azit PACK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CED347CB-E874-AB4D-957E-39E10DED9893}"/>
              </a:ext>
            </a:extLst>
          </p:cNvPr>
          <p:cNvSpPr/>
          <p:nvPr userDrawn="1"/>
        </p:nvSpPr>
        <p:spPr>
          <a:xfrm>
            <a:off x="332082" y="1071448"/>
            <a:ext cx="11512588" cy="5287513"/>
          </a:xfrm>
          <a:prstGeom prst="rect">
            <a:avLst/>
          </a:prstGeom>
          <a:noFill/>
          <a:ln>
            <a:solidFill>
              <a:srgbClr val="0096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B8B93E26-B5BB-C64B-9406-07993CE913CA}"/>
              </a:ext>
            </a:extLst>
          </p:cNvPr>
          <p:cNvSpPr/>
          <p:nvPr userDrawn="1"/>
        </p:nvSpPr>
        <p:spPr>
          <a:xfrm>
            <a:off x="333957" y="1071448"/>
            <a:ext cx="11514259" cy="714249"/>
          </a:xfrm>
          <a:prstGeom prst="rect">
            <a:avLst/>
          </a:prstGeom>
          <a:solidFill>
            <a:srgbClr val="0096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1DEC7538-8779-F34C-BE9B-F7D802BC6B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64082"/>
            <a:ext cx="10276907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PACKAGE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="" xmlns:a16="http://schemas.microsoft.com/office/drawing/2014/main" id="{2D083933-F9D9-0A4E-8A45-352FBAAC7CF6}"/>
              </a:ext>
            </a:extLst>
          </p:cNvPr>
          <p:cNvSpPr/>
          <p:nvPr userDrawn="1"/>
        </p:nvSpPr>
        <p:spPr>
          <a:xfrm>
            <a:off x="665295" y="4076053"/>
            <a:ext cx="10882030" cy="1991533"/>
          </a:xfrm>
          <a:prstGeom prst="rect">
            <a:avLst/>
          </a:prstGeom>
          <a:solidFill>
            <a:srgbClr val="0096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9" name="Inhaltsplatzhalter 13">
            <a:extLst>
              <a:ext uri="{FF2B5EF4-FFF2-40B4-BE49-F238E27FC236}">
                <a16:creationId xmlns="" xmlns:a16="http://schemas.microsoft.com/office/drawing/2014/main" id="{23D39ABF-1174-DE47-B0CA-6591DF1EBD8A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68580" y="2201135"/>
            <a:ext cx="10877478" cy="1648143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.</a:t>
            </a:r>
          </a:p>
        </p:txBody>
      </p:sp>
      <p:sp>
        <p:nvSpPr>
          <p:cNvPr id="10" name="Inhaltsplatzhalter 13">
            <a:extLst>
              <a:ext uri="{FF2B5EF4-FFF2-40B4-BE49-F238E27FC236}">
                <a16:creationId xmlns="" xmlns:a16="http://schemas.microsoft.com/office/drawing/2014/main" id="{C2B92C8C-9ABF-514A-AFEF-7DFECDAD09B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02557" y="4430787"/>
            <a:ext cx="10652711" cy="240579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Fazitbox</a:t>
            </a:r>
            <a:endParaRPr lang="de-DE" dirty="0">
              <a:effectLst/>
              <a:latin typeface="Akzidenz-Grotesk Next" panose="02000503000000020003" pitchFamily="2" charset="77"/>
            </a:endParaRPr>
          </a:p>
        </p:txBody>
      </p:sp>
      <p:sp>
        <p:nvSpPr>
          <p:cNvPr id="11" name="Inhaltsplatzhalter 13">
            <a:extLst>
              <a:ext uri="{FF2B5EF4-FFF2-40B4-BE49-F238E27FC236}">
                <a16:creationId xmlns="" xmlns:a16="http://schemas.microsoft.com/office/drawing/2014/main" id="{075E070A-CC9C-0C40-9763-A0DD8F7B355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902556" y="5026100"/>
            <a:ext cx="10268407" cy="706347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 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="" xmlns:a16="http://schemas.microsoft.com/office/drawing/2014/main" id="{C01A887E-5F2A-514F-94AF-A35B9FDEEE3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25206"/>
            <a:ext cx="9652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6780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azit AP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421BFE33-F00B-BD47-9E0E-C37CDE7FE08A}"/>
              </a:ext>
            </a:extLst>
          </p:cNvPr>
          <p:cNvSpPr/>
          <p:nvPr userDrawn="1"/>
        </p:nvSpPr>
        <p:spPr>
          <a:xfrm>
            <a:off x="332082" y="1061288"/>
            <a:ext cx="11512588" cy="5297673"/>
          </a:xfrm>
          <a:prstGeom prst="rect">
            <a:avLst/>
          </a:prstGeom>
          <a:solidFill>
            <a:schemeClr val="bg1"/>
          </a:solidFill>
          <a:ln>
            <a:solidFill>
              <a:srgbClr val="D1DB3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FC7F318E-EAF6-AA45-94EA-A23EDEAB0E2F}"/>
              </a:ext>
            </a:extLst>
          </p:cNvPr>
          <p:cNvSpPr/>
          <p:nvPr userDrawn="1"/>
        </p:nvSpPr>
        <p:spPr>
          <a:xfrm>
            <a:off x="333957" y="1061288"/>
            <a:ext cx="11514259" cy="714249"/>
          </a:xfrm>
          <a:prstGeom prst="rect">
            <a:avLst/>
          </a:prstGeom>
          <a:solidFill>
            <a:srgbClr val="D1DB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4373FF2E-D590-554F-8CF5-BF6E350286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53922"/>
            <a:ext cx="10276907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300" b="0" i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APP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="" xmlns:a16="http://schemas.microsoft.com/office/drawing/2014/main" id="{784B6E9D-007D-1540-A0EE-57871E765535}"/>
              </a:ext>
            </a:extLst>
          </p:cNvPr>
          <p:cNvSpPr/>
          <p:nvPr userDrawn="1"/>
        </p:nvSpPr>
        <p:spPr>
          <a:xfrm>
            <a:off x="665295" y="4076053"/>
            <a:ext cx="10889972" cy="1991533"/>
          </a:xfrm>
          <a:prstGeom prst="rect">
            <a:avLst/>
          </a:prstGeom>
          <a:solidFill>
            <a:srgbClr val="D1DB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9" name="Inhaltsplatzhalter 13">
            <a:extLst>
              <a:ext uri="{FF2B5EF4-FFF2-40B4-BE49-F238E27FC236}">
                <a16:creationId xmlns="" xmlns:a16="http://schemas.microsoft.com/office/drawing/2014/main" id="{EFC0654F-C03C-5C4B-B457-5A11090DF43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68579" y="2201135"/>
            <a:ext cx="10885417" cy="1648143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.</a:t>
            </a:r>
          </a:p>
        </p:txBody>
      </p:sp>
      <p:sp>
        <p:nvSpPr>
          <p:cNvPr id="10" name="Inhaltsplatzhalter 13">
            <a:extLst>
              <a:ext uri="{FF2B5EF4-FFF2-40B4-BE49-F238E27FC236}">
                <a16:creationId xmlns="" xmlns:a16="http://schemas.microsoft.com/office/drawing/2014/main" id="{F578DED9-076D-DA4E-B4BD-D0EF9877DEF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02556" y="4430787"/>
            <a:ext cx="10652711" cy="240579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Fazitbox</a:t>
            </a:r>
            <a:endParaRPr lang="de-DE" dirty="0">
              <a:effectLst/>
              <a:latin typeface="Akzidenz-Grotesk Next" panose="02000503000000020003" pitchFamily="2" charset="77"/>
            </a:endParaRPr>
          </a:p>
        </p:txBody>
      </p:sp>
      <p:sp>
        <p:nvSpPr>
          <p:cNvPr id="11" name="Inhaltsplatzhalter 13">
            <a:extLst>
              <a:ext uri="{FF2B5EF4-FFF2-40B4-BE49-F238E27FC236}">
                <a16:creationId xmlns="" xmlns:a16="http://schemas.microsoft.com/office/drawing/2014/main" id="{6D2BC8E6-EAA8-4D4A-8362-A77CE7A8D89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902557" y="5026100"/>
            <a:ext cx="10275902" cy="706347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 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="" xmlns:a16="http://schemas.microsoft.com/office/drawing/2014/main" id="{3B9B473D-7013-BF44-9B4A-5AB4C13667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15046"/>
            <a:ext cx="965200" cy="584200"/>
          </a:xfrm>
          <a:prstGeom prst="rect">
            <a:avLst/>
          </a:prstGeom>
        </p:spPr>
      </p:pic>
      <p:sp>
        <p:nvSpPr>
          <p:cNvPr id="12" name="Textplatzhalter 3">
            <a:extLst>
              <a:ext uri="{FF2B5EF4-FFF2-40B4-BE49-F238E27FC236}">
                <a16:creationId xmlns="" xmlns:a16="http://schemas.microsoft.com/office/drawing/2014/main" id="{66F9FA98-FCDD-4449-84E5-A98611E4E6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161136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azit SERV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25E7FCBF-B4ED-E04A-94BD-7D2CBD53B62C}"/>
              </a:ext>
            </a:extLst>
          </p:cNvPr>
          <p:cNvSpPr/>
          <p:nvPr userDrawn="1"/>
        </p:nvSpPr>
        <p:spPr>
          <a:xfrm>
            <a:off x="332082" y="1061288"/>
            <a:ext cx="11512588" cy="5297673"/>
          </a:xfrm>
          <a:prstGeom prst="rect">
            <a:avLst/>
          </a:prstGeom>
          <a:solidFill>
            <a:schemeClr val="bg1"/>
          </a:solidFill>
          <a:ln>
            <a:solidFill>
              <a:srgbClr val="B3E0C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B8905A0A-2532-C24A-9F3C-F45B4EAD0DA0}"/>
              </a:ext>
            </a:extLst>
          </p:cNvPr>
          <p:cNvSpPr/>
          <p:nvPr userDrawn="1"/>
        </p:nvSpPr>
        <p:spPr>
          <a:xfrm>
            <a:off x="333957" y="1061288"/>
            <a:ext cx="11514259" cy="714249"/>
          </a:xfrm>
          <a:prstGeom prst="rect">
            <a:avLst/>
          </a:prstGeom>
          <a:solidFill>
            <a:srgbClr val="B3E0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2618C530-1973-1143-960E-CCA5005DDF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53922"/>
            <a:ext cx="10276907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300" b="0" i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SERVICE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="" xmlns:a16="http://schemas.microsoft.com/office/drawing/2014/main" id="{CEA6568B-67AF-AF43-86C6-B0B9BC9BAF58}"/>
              </a:ext>
            </a:extLst>
          </p:cNvPr>
          <p:cNvSpPr/>
          <p:nvPr userDrawn="1"/>
        </p:nvSpPr>
        <p:spPr>
          <a:xfrm>
            <a:off x="665295" y="4076053"/>
            <a:ext cx="10882030" cy="1991533"/>
          </a:xfrm>
          <a:prstGeom prst="rect">
            <a:avLst/>
          </a:prstGeom>
          <a:solidFill>
            <a:srgbClr val="B3E0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9" name="Inhaltsplatzhalter 13">
            <a:extLst>
              <a:ext uri="{FF2B5EF4-FFF2-40B4-BE49-F238E27FC236}">
                <a16:creationId xmlns="" xmlns:a16="http://schemas.microsoft.com/office/drawing/2014/main" id="{88CEB5CC-FB0C-354E-81CA-ABCE5B5FDA76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68579" y="2201135"/>
            <a:ext cx="10877478" cy="1648143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.</a:t>
            </a:r>
          </a:p>
        </p:txBody>
      </p:sp>
      <p:sp>
        <p:nvSpPr>
          <p:cNvPr id="10" name="Inhaltsplatzhalter 13">
            <a:extLst>
              <a:ext uri="{FF2B5EF4-FFF2-40B4-BE49-F238E27FC236}">
                <a16:creationId xmlns="" xmlns:a16="http://schemas.microsoft.com/office/drawing/2014/main" id="{B99BF9B9-86D5-D24C-AE58-FFA41DC3C668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02556" y="4430787"/>
            <a:ext cx="10652711" cy="240579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Fazitbox</a:t>
            </a:r>
            <a:endParaRPr lang="de-DE" dirty="0">
              <a:effectLst/>
              <a:latin typeface="Akzidenz-Grotesk Next" panose="02000503000000020003" pitchFamily="2" charset="77"/>
            </a:endParaRPr>
          </a:p>
        </p:txBody>
      </p:sp>
      <p:sp>
        <p:nvSpPr>
          <p:cNvPr id="11" name="Inhaltsplatzhalter 13">
            <a:extLst>
              <a:ext uri="{FF2B5EF4-FFF2-40B4-BE49-F238E27FC236}">
                <a16:creationId xmlns="" xmlns:a16="http://schemas.microsoft.com/office/drawing/2014/main" id="{0EBE648B-1DA4-864B-8EBC-9753BD2A04E2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902556" y="5026100"/>
            <a:ext cx="10268407" cy="706347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Ur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sum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illit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omnihil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maio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iundit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necatur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adiostis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inciisseque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volectur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Laque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fugitio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nsequunt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Um in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aut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fuga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 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="" xmlns:a16="http://schemas.microsoft.com/office/drawing/2014/main" id="{9D201E17-787C-AD41-8ED1-C759E36E134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15046"/>
            <a:ext cx="965200" cy="584200"/>
          </a:xfrm>
          <a:prstGeom prst="rect">
            <a:avLst/>
          </a:prstGeom>
        </p:spPr>
      </p:pic>
      <p:sp>
        <p:nvSpPr>
          <p:cNvPr id="12" name="Textplatzhalter 3">
            <a:extLst>
              <a:ext uri="{FF2B5EF4-FFF2-40B4-BE49-F238E27FC236}">
                <a16:creationId xmlns="" xmlns:a16="http://schemas.microsoft.com/office/drawing/2014/main" id="{2CC33F46-6762-0141-B76C-6082C69EC8B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33706212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elle LIVE oder übergreifend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EB9A61B9-5B45-7E43-8BB2-23A76D8182FD}"/>
              </a:ext>
            </a:extLst>
          </p:cNvPr>
          <p:cNvSpPr/>
          <p:nvPr userDrawn="1"/>
        </p:nvSpPr>
        <p:spPr>
          <a:xfrm>
            <a:off x="332081" y="1061288"/>
            <a:ext cx="11515789" cy="5297673"/>
          </a:xfrm>
          <a:prstGeom prst="rect">
            <a:avLst/>
          </a:prstGeom>
          <a:solidFill>
            <a:schemeClr val="bg1"/>
          </a:solidFill>
          <a:ln>
            <a:solidFill>
              <a:srgbClr val="61B2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DE1B4580-F2D5-E24C-83BF-DB354662BDBA}"/>
              </a:ext>
            </a:extLst>
          </p:cNvPr>
          <p:cNvSpPr/>
          <p:nvPr userDrawn="1"/>
        </p:nvSpPr>
        <p:spPr>
          <a:xfrm>
            <a:off x="333957" y="1061288"/>
            <a:ext cx="11517461" cy="714249"/>
          </a:xfrm>
          <a:prstGeom prst="rect">
            <a:avLst/>
          </a:prstGeom>
          <a:solidFill>
            <a:srgbClr val="61B2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A40B64F1-9378-2147-865C-457F0168C3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300416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B4B1EBCA-9417-1B49-AA9F-FABA10DB0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15046"/>
            <a:ext cx="965200" cy="584200"/>
          </a:xfrm>
          <a:prstGeom prst="rect">
            <a:avLst/>
          </a:prstGeom>
        </p:spPr>
      </p:pic>
      <p:sp>
        <p:nvSpPr>
          <p:cNvPr id="12" name="Inhaltsplatzhalter 13">
            <a:extLst>
              <a:ext uri="{FF2B5EF4-FFF2-40B4-BE49-F238E27FC236}">
                <a16:creationId xmlns="" xmlns:a16="http://schemas.microsoft.com/office/drawing/2014/main" id="{E8BD38D3-C6DC-8947-9108-DF1BF89CE77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8649" y="2152464"/>
            <a:ext cx="10918676" cy="470898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247AFE50-59D5-5142-BA87-30D52D3F81C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39483238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elle OFF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EB9A61B9-5B45-7E43-8BB2-23A76D8182FD}"/>
              </a:ext>
            </a:extLst>
          </p:cNvPr>
          <p:cNvSpPr/>
          <p:nvPr userDrawn="1"/>
        </p:nvSpPr>
        <p:spPr>
          <a:xfrm>
            <a:off x="332081" y="1061288"/>
            <a:ext cx="11515789" cy="5297673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DE1B4580-F2D5-E24C-83BF-DB354662BDBA}"/>
              </a:ext>
            </a:extLst>
          </p:cNvPr>
          <p:cNvSpPr/>
          <p:nvPr userDrawn="1"/>
        </p:nvSpPr>
        <p:spPr>
          <a:xfrm>
            <a:off x="333957" y="1061288"/>
            <a:ext cx="11517461" cy="71424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A40B64F1-9378-2147-865C-457F0168C3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300416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OFFICE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B4B1EBCA-9417-1B49-AA9F-FABA10DB0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15046"/>
            <a:ext cx="965200" cy="584200"/>
          </a:xfrm>
          <a:prstGeom prst="rect">
            <a:avLst/>
          </a:prstGeom>
        </p:spPr>
      </p:pic>
      <p:sp>
        <p:nvSpPr>
          <p:cNvPr id="12" name="Inhaltsplatzhalter 13">
            <a:extLst>
              <a:ext uri="{FF2B5EF4-FFF2-40B4-BE49-F238E27FC236}">
                <a16:creationId xmlns="" xmlns:a16="http://schemas.microsoft.com/office/drawing/2014/main" id="{E8BD38D3-C6DC-8947-9108-DF1BF89CE77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8649" y="2152464"/>
            <a:ext cx="10918676" cy="470898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7D1FD423-3F83-2E4C-89B2-339E1368267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0043692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elle PACK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EB9A61B9-5B45-7E43-8BB2-23A76D8182FD}"/>
              </a:ext>
            </a:extLst>
          </p:cNvPr>
          <p:cNvSpPr/>
          <p:nvPr userDrawn="1"/>
        </p:nvSpPr>
        <p:spPr>
          <a:xfrm>
            <a:off x="332081" y="1040968"/>
            <a:ext cx="11515789" cy="5317993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DE1B4580-F2D5-E24C-83BF-DB354662BDBA}"/>
              </a:ext>
            </a:extLst>
          </p:cNvPr>
          <p:cNvSpPr/>
          <p:nvPr userDrawn="1"/>
        </p:nvSpPr>
        <p:spPr>
          <a:xfrm>
            <a:off x="330409" y="1040968"/>
            <a:ext cx="11517461" cy="71424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A40B64F1-9378-2147-865C-457F0168C3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101" y="1280096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PACKAGE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B4B1EBCA-9417-1B49-AA9F-FABA10DB0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0794" y="1194726"/>
            <a:ext cx="965200" cy="584200"/>
          </a:xfrm>
          <a:prstGeom prst="rect">
            <a:avLst/>
          </a:prstGeom>
        </p:spPr>
      </p:pic>
      <p:sp>
        <p:nvSpPr>
          <p:cNvPr id="12" name="Inhaltsplatzhalter 13">
            <a:extLst>
              <a:ext uri="{FF2B5EF4-FFF2-40B4-BE49-F238E27FC236}">
                <a16:creationId xmlns="" xmlns:a16="http://schemas.microsoft.com/office/drawing/2014/main" id="{E8BD38D3-C6DC-8947-9108-DF1BF89CE77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8649" y="2152464"/>
            <a:ext cx="10918676" cy="470898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4D938DBE-C64B-9247-A2B3-C484799C37D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38811393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elle AP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EB9A61B9-5B45-7E43-8BB2-23A76D8182FD}"/>
              </a:ext>
            </a:extLst>
          </p:cNvPr>
          <p:cNvSpPr/>
          <p:nvPr userDrawn="1"/>
        </p:nvSpPr>
        <p:spPr>
          <a:xfrm>
            <a:off x="332081" y="1051128"/>
            <a:ext cx="11515789" cy="5307833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DE1B4580-F2D5-E24C-83BF-DB354662BDBA}"/>
              </a:ext>
            </a:extLst>
          </p:cNvPr>
          <p:cNvSpPr/>
          <p:nvPr userDrawn="1"/>
        </p:nvSpPr>
        <p:spPr>
          <a:xfrm>
            <a:off x="332081" y="1051128"/>
            <a:ext cx="11517461" cy="71424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A40B64F1-9378-2147-865C-457F0168C3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148" y="1290256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APP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B4B1EBCA-9417-1B49-AA9F-FABA10DB0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72841" y="1204886"/>
            <a:ext cx="965200" cy="584200"/>
          </a:xfrm>
          <a:prstGeom prst="rect">
            <a:avLst/>
          </a:prstGeom>
        </p:spPr>
      </p:pic>
      <p:sp>
        <p:nvSpPr>
          <p:cNvPr id="12" name="Inhaltsplatzhalter 13">
            <a:extLst>
              <a:ext uri="{FF2B5EF4-FFF2-40B4-BE49-F238E27FC236}">
                <a16:creationId xmlns="" xmlns:a16="http://schemas.microsoft.com/office/drawing/2014/main" id="{E8BD38D3-C6DC-8947-9108-DF1BF89CE77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8649" y="2152464"/>
            <a:ext cx="10918676" cy="470898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EE3E901B-7347-4F4F-8173-73382D9842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5835919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elle SERV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EB9A61B9-5B45-7E43-8BB2-23A76D8182FD}"/>
              </a:ext>
            </a:extLst>
          </p:cNvPr>
          <p:cNvSpPr/>
          <p:nvPr userDrawn="1"/>
        </p:nvSpPr>
        <p:spPr>
          <a:xfrm>
            <a:off x="332081" y="1061288"/>
            <a:ext cx="11515789" cy="5297673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DE1B4580-F2D5-E24C-83BF-DB354662BDBA}"/>
              </a:ext>
            </a:extLst>
          </p:cNvPr>
          <p:cNvSpPr/>
          <p:nvPr userDrawn="1"/>
        </p:nvSpPr>
        <p:spPr>
          <a:xfrm>
            <a:off x="332081" y="1061288"/>
            <a:ext cx="11517461" cy="71424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A40B64F1-9378-2147-865C-457F0168C3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6773" y="1300416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SERVICE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B4B1EBCA-9417-1B49-AA9F-FABA10DB0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2466" y="1215046"/>
            <a:ext cx="965200" cy="584200"/>
          </a:xfrm>
          <a:prstGeom prst="rect">
            <a:avLst/>
          </a:prstGeom>
        </p:spPr>
      </p:pic>
      <p:sp>
        <p:nvSpPr>
          <p:cNvPr id="12" name="Inhaltsplatzhalter 13">
            <a:extLst>
              <a:ext uri="{FF2B5EF4-FFF2-40B4-BE49-F238E27FC236}">
                <a16:creationId xmlns="" xmlns:a16="http://schemas.microsoft.com/office/drawing/2014/main" id="{E8BD38D3-C6DC-8947-9108-DF1BF89CE77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8649" y="2152464"/>
            <a:ext cx="10918676" cy="470898"/>
          </a:xfrm>
          <a:prstGeom prst="rect">
            <a:avLst/>
          </a:prstGeom>
        </p:spPr>
        <p:txBody>
          <a:bodyPr wrap="square" lIns="0" tIns="0" rIns="0" bIns="0" numCol="1" spcCol="396000">
            <a:spAutoFit/>
          </a:bodyPr>
          <a:lstStyle>
            <a:lvl1pPr marL="0" indent="0">
              <a:spcBef>
                <a:spcPts val="0"/>
              </a:spcBef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r>
              <a:rPr lang="de-DE" dirty="0" err="1">
                <a:effectLst/>
                <a:latin typeface="Akzidenz-Grotesk Next" panose="02000503000000020003" pitchFamily="2" charset="77"/>
              </a:rPr>
              <a:t>Estis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etus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iustrum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,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occum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exerum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adicillaci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im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alique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qui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nonsed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et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litia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consequae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nim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que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num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incit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invelestrum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ullabore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dem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eossumquia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dolor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sam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eum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="" xmlns:a16="http://schemas.microsoft.com/office/drawing/2014/main" id="{CEA611BD-E20A-FA45-85B6-3A7F757178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2081" y="6469750"/>
            <a:ext cx="963487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b="0" i="0" dirty="0">
                <a:latin typeface="Arial Regular"/>
              </a:rPr>
              <a:t>Thema der Präsentation</a:t>
            </a:r>
          </a:p>
        </p:txBody>
      </p:sp>
    </p:spTree>
    <p:extLst>
      <p:ext uri="{BB962C8B-B14F-4D97-AF65-F5344CB8AC3E}">
        <p14:creationId xmlns:p14="http://schemas.microsoft.com/office/powerpoint/2010/main" val="23839791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nhalt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FD2B72EA-C878-594C-8A08-8F8ED33ED1EF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7AE7738F-00D5-9249-BA59-E62D09BA24F0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chemeClr val="accent1"/>
              </a:solidFill>
              <a:latin typeface="Arial Regular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7561B3B6-2895-0E4C-802E-239ED9FBB7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53547D9-4367-FF45-BC27-49D37BEFB3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="" xmlns:a16="http://schemas.microsoft.com/office/drawing/2014/main" id="{8E303475-9EF2-604E-8A8A-AB378AD3681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9" y="2006442"/>
            <a:ext cx="5821363" cy="45688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dirty="0"/>
              <a:t>Ich bin eine Subheadline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="" xmlns:a16="http://schemas.microsoft.com/office/drawing/2014/main" id="{F38D0AD5-9877-284E-B846-0A374C383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650" y="4495800"/>
            <a:ext cx="10882032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 typeface="Systemschrift"/>
              <a:buChar char="&gt;"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0" name="Inhaltsplatzhalter 2">
            <a:extLst>
              <a:ext uri="{FF2B5EF4-FFF2-40B4-BE49-F238E27FC236}">
                <a16:creationId xmlns="" xmlns:a16="http://schemas.microsoft.com/office/drawing/2014/main" id="{2F4E2CF3-877A-B34B-A304-EE9152DA9C2F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50" y="2643910"/>
            <a:ext cx="10882032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11" name="Fußzeilenplatzhalter 2">
            <a:extLst>
              <a:ext uri="{FF2B5EF4-FFF2-40B4-BE49-F238E27FC236}">
                <a16:creationId xmlns="" xmlns:a16="http://schemas.microsoft.com/office/drawing/2014/main" id="{4C8178B2-41F3-BA4F-BA7B-6C8D7EFC42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4177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Inhalt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FD2B72EA-C878-594C-8A08-8F8ED33ED1EF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7AE7738F-00D5-9249-BA59-E62D09BA24F0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chemeClr val="accent1"/>
              </a:solidFill>
              <a:latin typeface="Arial Regular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7561B3B6-2895-0E4C-802E-239ED9FBB7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53547D9-4367-FF45-BC27-49D37BEFB3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="" xmlns:a16="http://schemas.microsoft.com/office/drawing/2014/main" id="{8E303475-9EF2-604E-8A8A-AB378AD3681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9" y="2006442"/>
            <a:ext cx="5821363" cy="45688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dirty="0"/>
              <a:t>Ich bin eine Subheadline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="" xmlns:a16="http://schemas.microsoft.com/office/drawing/2014/main" id="{F38D0AD5-9877-284E-B846-0A374C383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650" y="4495800"/>
            <a:ext cx="10882032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 typeface="Systemschrift"/>
              <a:buChar char="&gt;"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0" name="Inhaltsplatzhalter 2">
            <a:extLst>
              <a:ext uri="{FF2B5EF4-FFF2-40B4-BE49-F238E27FC236}">
                <a16:creationId xmlns="" xmlns:a16="http://schemas.microsoft.com/office/drawing/2014/main" id="{2F4E2CF3-877A-B34B-A304-EE9152DA9C2F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50" y="2643910"/>
            <a:ext cx="10882032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11" name="Fußzeilenplatzhalter 2">
            <a:extLst>
              <a:ext uri="{FF2B5EF4-FFF2-40B4-BE49-F238E27FC236}">
                <a16:creationId xmlns="" xmlns:a16="http://schemas.microsoft.com/office/drawing/2014/main" id="{4C8178B2-41F3-BA4F-BA7B-6C8D7EFC42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47927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halt + 3 Bilder NEXT Farming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="" xmlns:a16="http://schemas.microsoft.com/office/drawing/2014/main" id="{22AB0C71-E99F-9E47-8CD8-5E1C207B4285}"/>
              </a:ext>
            </a:extLst>
          </p:cNvPr>
          <p:cNvSpPr/>
          <p:nvPr userDrawn="1"/>
        </p:nvSpPr>
        <p:spPr>
          <a:xfrm>
            <a:off x="442776" y="1049484"/>
            <a:ext cx="11306872" cy="530947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13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4" name="Rechteck 3">
            <a:extLst>
              <a:ext uri="{FF2B5EF4-FFF2-40B4-BE49-F238E27FC236}">
                <a16:creationId xmlns="" xmlns:a16="http://schemas.microsoft.com/office/drawing/2014/main" id="{5712A2A6-494F-3545-B2F2-98032AA36104}"/>
              </a:ext>
            </a:extLst>
          </p:cNvPr>
          <p:cNvSpPr/>
          <p:nvPr userDrawn="1"/>
        </p:nvSpPr>
        <p:spPr>
          <a:xfrm>
            <a:off x="432189" y="1049487"/>
            <a:ext cx="11308513" cy="714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13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="" xmlns:a16="http://schemas.microsoft.com/office/drawing/2014/main" id="{2CB2CBAA-6AD3-654B-ADCD-4F1221C087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869" y="1287541"/>
            <a:ext cx="10093271" cy="2492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l" defTabSz="5143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>
                <a:solidFill>
                  <a:schemeClr val="bg1"/>
                </a:solidFill>
                <a:latin typeface="Arial Regular"/>
              </a:defRPr>
            </a:lvl1pPr>
          </a:lstStyle>
          <a:p>
            <a:pPr marL="0" marR="0" lvl="0" indent="0" algn="l" defTabSz="5143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="" xmlns:a16="http://schemas.microsoft.com/office/drawing/2014/main" id="{91A3FE0E-6D97-194E-8AB1-B1B8241E1C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09837" y="2194103"/>
            <a:ext cx="4643967" cy="1847672"/>
          </a:xfrm>
          <a:prstGeom prst="rect">
            <a:avLst/>
          </a:prstGeom>
        </p:spPr>
        <p:txBody>
          <a:bodyPr/>
          <a:lstStyle>
            <a:lvl1pPr>
              <a:defRPr sz="750" b="0" i="0">
                <a:latin typeface="Arial Regular"/>
              </a:defRPr>
            </a:lvl1pPr>
          </a:lstStyle>
          <a:p>
            <a:r>
              <a:rPr lang="de-DE"/>
              <a:t>Bild durch Klicken auf Symbol hinzufügen</a:t>
            </a:r>
            <a:endParaRPr lang="de-DE" dirty="0"/>
          </a:p>
        </p:txBody>
      </p:sp>
      <p:sp>
        <p:nvSpPr>
          <p:cNvPr id="7" name="Bildplatzhalter 17">
            <a:extLst>
              <a:ext uri="{FF2B5EF4-FFF2-40B4-BE49-F238E27FC236}">
                <a16:creationId xmlns="" xmlns:a16="http://schemas.microsoft.com/office/drawing/2014/main" id="{36708E23-9AB8-694B-9D4B-C34D64D1B8C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09833" y="4154493"/>
            <a:ext cx="2246400" cy="1550987"/>
          </a:xfrm>
          <a:prstGeom prst="rect">
            <a:avLst/>
          </a:prstGeom>
        </p:spPr>
        <p:txBody>
          <a:bodyPr/>
          <a:lstStyle>
            <a:lvl1pPr>
              <a:defRPr sz="750" b="0" i="0">
                <a:latin typeface="Arial Regular"/>
              </a:defRPr>
            </a:lvl1pPr>
          </a:lstStyle>
          <a:p>
            <a:r>
              <a:rPr lang="de-DE"/>
              <a:t>Bild durch Klicken auf Symbol hinzufügen</a:t>
            </a:r>
            <a:endParaRPr lang="de-DE" dirty="0"/>
          </a:p>
        </p:txBody>
      </p:sp>
      <p:sp>
        <p:nvSpPr>
          <p:cNvPr id="8" name="Bildplatzhalter 19">
            <a:extLst>
              <a:ext uri="{FF2B5EF4-FFF2-40B4-BE49-F238E27FC236}">
                <a16:creationId xmlns="" xmlns:a16="http://schemas.microsoft.com/office/drawing/2014/main" id="{7EF12984-40F7-D443-B8A0-FB8F628EC4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08021" y="4154493"/>
            <a:ext cx="2245783" cy="1550987"/>
          </a:xfrm>
          <a:prstGeom prst="rect">
            <a:avLst/>
          </a:prstGeom>
        </p:spPr>
        <p:txBody>
          <a:bodyPr/>
          <a:lstStyle>
            <a:lvl1pPr>
              <a:defRPr sz="788" b="0" i="0">
                <a:latin typeface="Arial Regular"/>
              </a:defRPr>
            </a:lvl1pPr>
          </a:lstStyle>
          <a:p>
            <a:r>
              <a:rPr lang="de-DE"/>
              <a:t>Bild durch Klicken auf Symbol hinzufügen</a:t>
            </a:r>
            <a:endParaRPr lang="de-DE" dirty="0"/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130A579A-323B-8246-8FF3-9E725107EF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62716" y="1203240"/>
            <a:ext cx="1286933" cy="584200"/>
          </a:xfrm>
          <a:prstGeom prst="rect">
            <a:avLst/>
          </a:prstGeom>
        </p:spPr>
      </p:pic>
      <p:sp>
        <p:nvSpPr>
          <p:cNvPr id="12" name="Textplatzhalter 9">
            <a:extLst>
              <a:ext uri="{FF2B5EF4-FFF2-40B4-BE49-F238E27FC236}">
                <a16:creationId xmlns="" xmlns:a16="http://schemas.microsoft.com/office/drawing/2014/main" id="{61CFF5BC-D450-9842-95CC-7CEC27978FD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200" y="1965326"/>
            <a:ext cx="5318760" cy="324414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1800"/>
            </a:lvl1pPr>
          </a:lstStyle>
          <a:p>
            <a:r>
              <a:rPr lang="de-DE" sz="1800" b="0" i="0" dirty="0">
                <a:effectLst/>
                <a:latin typeface="Akzidenz-Grotesk Next Regular" panose="02000503000000020003" pitchFamily="2" charset="77"/>
              </a:rPr>
              <a:t>Ich bin eine Subheadline.</a:t>
            </a:r>
            <a:endParaRPr lang="de-DE" sz="1200" b="0" i="0" dirty="0">
              <a:effectLst/>
              <a:latin typeface="Akzidenz-Grotesk Next Regular" panose="02000503000000020003" pitchFamily="2" charset="77"/>
            </a:endParaRPr>
          </a:p>
        </p:txBody>
      </p:sp>
      <p:sp>
        <p:nvSpPr>
          <p:cNvPr id="13" name="Inhaltsplatzhalter 9">
            <a:extLst>
              <a:ext uri="{FF2B5EF4-FFF2-40B4-BE49-F238E27FC236}">
                <a16:creationId xmlns="" xmlns:a16="http://schemas.microsoft.com/office/drawing/2014/main" id="{AC031224-7DFC-FC45-AC31-F92B17627158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7869" y="4535425"/>
            <a:ext cx="5329092" cy="1170055"/>
          </a:xfrm>
          <a:prstGeom prst="rect">
            <a:avLst/>
          </a:prstGeom>
        </p:spPr>
        <p:txBody>
          <a:bodyPr lIns="0" tIns="0" rIns="0" bIns="0"/>
          <a:lstStyle>
            <a:lvl1pPr marL="285750" marR="0" indent="-2857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Systemschrift"/>
              <a:buChar char="&gt;"/>
              <a:tabLst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de-DE" sz="1400" b="0" i="0" dirty="0">
              <a:effectLst/>
              <a:latin typeface="Arial Regular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de-DE" sz="1400" b="0" i="0" dirty="0">
              <a:effectLst/>
              <a:latin typeface="Arial Regular"/>
            </a:endParaRPr>
          </a:p>
        </p:txBody>
      </p:sp>
      <p:sp>
        <p:nvSpPr>
          <p:cNvPr id="15" name="Inhaltsplatzhalter 9">
            <a:extLst>
              <a:ext uri="{FF2B5EF4-FFF2-40B4-BE49-F238E27FC236}">
                <a16:creationId xmlns="" xmlns:a16="http://schemas.microsoft.com/office/drawing/2014/main" id="{259B857A-8AB2-E541-9D5D-304F5EEFD423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827869" y="2362810"/>
            <a:ext cx="5329092" cy="1945719"/>
          </a:xfrm>
          <a:prstGeom prst="rect">
            <a:avLst/>
          </a:prstGeom>
        </p:spPr>
        <p:txBody>
          <a:bodyPr lIns="0" tIns="0" rIns="0" bIns="0"/>
          <a:lstStyle>
            <a:lvl1pPr marL="0" marR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 sz="1400" b="0" i="0" dirty="0" err="1">
                <a:effectLst/>
                <a:latin typeface="Arial Regular"/>
              </a:rPr>
              <a:t>Nim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invelestrum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ullabore</a:t>
            </a:r>
            <a:r>
              <a:rPr lang="de-DE" sz="1400" b="0" i="0" dirty="0">
                <a:effectLst/>
                <a:latin typeface="Arial Regular"/>
              </a:rPr>
              <a:t> dem </a:t>
            </a:r>
            <a:r>
              <a:rPr lang="de-DE" sz="1400" b="0" i="0" dirty="0" err="1">
                <a:effectLst/>
                <a:latin typeface="Arial Regular"/>
              </a:rPr>
              <a:t>eossumquia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dolor</a:t>
            </a:r>
            <a:r>
              <a:rPr lang="de-DE" sz="1400" b="0" i="0" dirty="0">
                <a:effectLst/>
                <a:latin typeface="Arial Regular"/>
              </a:rPr>
              <a:t> sam </a:t>
            </a:r>
            <a:r>
              <a:rPr lang="de-DE" sz="1400" b="0" i="0" dirty="0" err="1">
                <a:effectLst/>
                <a:latin typeface="Arial Regular"/>
              </a:rPr>
              <a:t>eum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fugitio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nsequunt</a:t>
            </a:r>
            <a:r>
              <a:rPr lang="de-DE" sz="1400" b="0" i="0" dirty="0">
                <a:effectLst/>
                <a:latin typeface="Arial Regular"/>
              </a:rPr>
              <a:t>. Um in et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</a:t>
            </a:r>
            <a:r>
              <a:rPr lang="de-DE" sz="1400" b="0" i="0" dirty="0" err="1">
                <a:effectLst/>
                <a:latin typeface="Arial Regular"/>
              </a:rPr>
              <a:t>Ut</a:t>
            </a:r>
            <a:r>
              <a:rPr lang="de-DE" sz="1400" b="0" i="0" dirty="0">
                <a:effectLst/>
                <a:latin typeface="Arial Regular"/>
              </a:rPr>
              <a:t> et </a:t>
            </a:r>
            <a:r>
              <a:rPr lang="de-DE" sz="1400" b="0" i="0" dirty="0" err="1">
                <a:effectLst/>
                <a:latin typeface="Arial Regular"/>
              </a:rPr>
              <a:t>etur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aut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Ur </a:t>
            </a:r>
            <a:r>
              <a:rPr lang="de-DE" sz="1400" b="0" i="0" dirty="0" err="1">
                <a:effectLst/>
                <a:latin typeface="Arial Regular"/>
              </a:rPr>
              <a:t>sum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eaque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illit</a:t>
            </a:r>
            <a:r>
              <a:rPr lang="de-DE" sz="1400" b="0" i="0" dirty="0">
                <a:effectLst/>
                <a:latin typeface="Arial Regular"/>
              </a:rPr>
              <a:t>, </a:t>
            </a:r>
            <a:r>
              <a:rPr lang="de-DE" sz="1400" b="0" i="0" dirty="0" err="1">
                <a:effectLst/>
                <a:latin typeface="Arial Regular"/>
              </a:rPr>
              <a:t>omnihil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maio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iundit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lam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necatur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adiostis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inciisseque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volectur</a:t>
            </a:r>
            <a:r>
              <a:rPr lang="de-DE" sz="1400" b="0" i="0" dirty="0">
                <a:effectLst/>
                <a:latin typeface="Arial Regular"/>
              </a:rPr>
              <a:t>. </a:t>
            </a:r>
            <a:r>
              <a:rPr lang="de-DE" sz="1400" b="0" i="0" dirty="0" err="1">
                <a:effectLst/>
                <a:latin typeface="Arial Regular"/>
              </a:rPr>
              <a:t>Nim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invelestrum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ullabore</a:t>
            </a:r>
            <a:r>
              <a:rPr lang="de-DE" sz="1400" b="0" i="0" dirty="0">
                <a:effectLst/>
                <a:latin typeface="Arial Regular"/>
              </a:rPr>
              <a:t> dem </a:t>
            </a:r>
            <a:r>
              <a:rPr lang="de-DE" sz="1400" b="0" i="0" dirty="0" err="1">
                <a:effectLst/>
                <a:latin typeface="Arial Regular"/>
              </a:rPr>
              <a:t>eossumquia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dolor</a:t>
            </a:r>
            <a:r>
              <a:rPr lang="de-DE" sz="1400" b="0" i="0" dirty="0">
                <a:effectLst/>
                <a:latin typeface="Arial Regular"/>
              </a:rPr>
              <a:t> sam </a:t>
            </a:r>
            <a:r>
              <a:rPr lang="de-DE" sz="1400" b="0" i="0" dirty="0" err="1">
                <a:effectLst/>
                <a:latin typeface="Arial Regular"/>
              </a:rPr>
              <a:t>eum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fugitio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nsequunt</a:t>
            </a:r>
            <a:r>
              <a:rPr lang="de-DE" sz="1400" b="0" i="0" dirty="0">
                <a:effectLst/>
                <a:latin typeface="Arial Regular"/>
              </a:rPr>
              <a:t>. Um in et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</a:t>
            </a:r>
            <a:r>
              <a:rPr lang="de-DE" sz="1400" b="0" i="0" dirty="0" err="1">
                <a:effectLst/>
                <a:latin typeface="Arial Regular"/>
              </a:rPr>
              <a:t>Ut</a:t>
            </a:r>
            <a:r>
              <a:rPr lang="de-DE" sz="1400" b="0" i="0" dirty="0">
                <a:effectLst/>
                <a:latin typeface="Arial Regular"/>
              </a:rPr>
              <a:t> et </a:t>
            </a:r>
            <a:r>
              <a:rPr lang="de-DE" sz="1400" b="0" i="0" dirty="0" err="1">
                <a:effectLst/>
                <a:latin typeface="Arial Regular"/>
              </a:rPr>
              <a:t>etur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aut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Ur </a:t>
            </a:r>
            <a:r>
              <a:rPr lang="de-DE" sz="1400" b="0" i="0" dirty="0" err="1">
                <a:effectLst/>
                <a:latin typeface="Arial Regular"/>
              </a:rPr>
              <a:t>sum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eaque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illit</a:t>
            </a:r>
            <a:r>
              <a:rPr lang="de-DE" sz="1400" b="0" i="0" dirty="0">
                <a:effectLst/>
                <a:latin typeface="Arial Regular"/>
              </a:rPr>
              <a:t>, </a:t>
            </a:r>
            <a:r>
              <a:rPr lang="de-DE" sz="1400" b="0" i="0" dirty="0" err="1">
                <a:effectLst/>
                <a:latin typeface="Arial Regular"/>
              </a:rPr>
              <a:t>omnihil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maio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iundit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lam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necatur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adiostis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inciisseque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volectur</a:t>
            </a:r>
            <a:r>
              <a:rPr lang="de-DE" sz="1400" b="0" i="0" dirty="0">
                <a:effectLst/>
                <a:latin typeface="Arial Regular"/>
              </a:rPr>
              <a:t>. </a:t>
            </a:r>
          </a:p>
        </p:txBody>
      </p:sp>
      <p:sp>
        <p:nvSpPr>
          <p:cNvPr id="14" name="Fußzeilenplatzhalter 1">
            <a:extLst>
              <a:ext uri="{FF2B5EF4-FFF2-40B4-BE49-F238E27FC236}">
                <a16:creationId xmlns="" xmlns:a16="http://schemas.microsoft.com/office/drawing/2014/main" id="{88453F2C-11BC-A747-B26C-42D6CBF44E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5204" y="6352164"/>
            <a:ext cx="772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176797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Inhalt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FD2B72EA-C878-594C-8A08-8F8ED33ED1EF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7AE7738F-00D5-9249-BA59-E62D09BA24F0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solidFill>
                <a:schemeClr val="accent1"/>
              </a:solidFill>
              <a:latin typeface="Arial Regular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7561B3B6-2895-0E4C-802E-239ED9FBB7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53547D9-4367-FF45-BC27-49D37BEFB3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="" xmlns:a16="http://schemas.microsoft.com/office/drawing/2014/main" id="{8E303475-9EF2-604E-8A8A-AB378AD3681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9" y="2006442"/>
            <a:ext cx="5821363" cy="45688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dirty="0"/>
              <a:t>Ich bin eine Subheadline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="" xmlns:a16="http://schemas.microsoft.com/office/drawing/2014/main" id="{F38D0AD5-9877-284E-B846-0A374C383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650" y="4495800"/>
            <a:ext cx="10882032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 typeface="Systemschrift"/>
              <a:buChar char="&gt;"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0" name="Inhaltsplatzhalter 2">
            <a:extLst>
              <a:ext uri="{FF2B5EF4-FFF2-40B4-BE49-F238E27FC236}">
                <a16:creationId xmlns="" xmlns:a16="http://schemas.microsoft.com/office/drawing/2014/main" id="{2F4E2CF3-877A-B34B-A304-EE9152DA9C2F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50" y="2643910"/>
            <a:ext cx="10882032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11" name="Fußzeilenplatzhalter 2">
            <a:extLst>
              <a:ext uri="{FF2B5EF4-FFF2-40B4-BE49-F238E27FC236}">
                <a16:creationId xmlns="" xmlns:a16="http://schemas.microsoft.com/office/drawing/2014/main" id="{4C8178B2-41F3-BA4F-BA7B-6C8D7EFC42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048431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Kapiteltrenner PACKAGES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xmlns="" id="{C07914EE-8ECF-E949-B0B6-DFD7AAFA8062}"/>
              </a:ext>
            </a:extLst>
          </p:cNvPr>
          <p:cNvSpPr/>
          <p:nvPr userDrawn="1"/>
        </p:nvSpPr>
        <p:spPr>
          <a:xfrm>
            <a:off x="329188" y="1036321"/>
            <a:ext cx="11526114" cy="53086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xmlns="" id="{247926CB-1B69-8446-AFF0-C4D99170D3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6357366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PACKAGE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:a16="http://schemas.microsoft.com/office/drawing/2014/main" xmlns="" id="{E3AC76F1-7A95-2F47-840E-1F92A06C02F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xmlns="" id="{FBC56A9A-6F8A-BF46-96C8-A901A3486D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xmlns="" id="{262F4F50-30B5-1244-BE79-1DD8FCC4DA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460982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34434" y="45720"/>
            <a:ext cx="8353855" cy="935009"/>
          </a:xfrm>
          <a:prstGeom prst="rect">
            <a:avLst/>
          </a:prstGeo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>
          <a:xfrm>
            <a:off x="7440149" y="6590027"/>
            <a:ext cx="1344149" cy="260647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>
          <a:xfrm>
            <a:off x="9313664" y="6590027"/>
            <a:ext cx="1102816" cy="260647"/>
          </a:xfrm>
          <a:prstGeom prst="rect">
            <a:avLst/>
          </a:prstGeom>
        </p:spPr>
        <p:txBody>
          <a:bodyPr/>
          <a:lstStyle/>
          <a:p>
            <a:fld id="{91D1AECC-EAC7-4804-9FDD-A26AD52566B2}" type="slidenum">
              <a:rPr lang="de-DE" smtClean="0"/>
              <a:t>‹Nr.›</a:t>
            </a:fld>
            <a:endParaRPr lang="de-DE"/>
          </a:p>
        </p:txBody>
      </p:sp>
      <p:sp>
        <p:nvSpPr>
          <p:cNvPr id="6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334433" y="6597353"/>
            <a:ext cx="4417417" cy="2606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774873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Kapiteltrenner APP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xmlns="" id="{317D82EB-743A-5444-AF55-7ED903206108}"/>
              </a:ext>
            </a:extLst>
          </p:cNvPr>
          <p:cNvSpPr/>
          <p:nvPr userDrawn="1"/>
        </p:nvSpPr>
        <p:spPr>
          <a:xfrm>
            <a:off x="329188" y="1026161"/>
            <a:ext cx="11526114" cy="53187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xmlns="" id="{3AEB7935-BB21-E04B-9A75-FFEBF87E28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961263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APP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:a16="http://schemas.microsoft.com/office/drawing/2014/main" xmlns="" id="{0BC000F0-890A-CF45-AEC1-A3B61E8037D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xmlns="" id="{259B5B57-6801-6F4F-B9B4-A88A173BBEF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xmlns="" id="{37A7A3EB-46C7-B448-8118-F727A9C52B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326010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 smtClean="0"/>
              <a:t>Formatvorlage des Untertitelmasters durch Klicken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1" y="6356353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NEXT Feldüberwachung</a:t>
            </a: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1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265622CB-328C-4B93-A835-07233F43DA2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465905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Kapiteltrenner OFFICE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eck 6">
            <a:extLst>
              <a:ext uri="{FF2B5EF4-FFF2-40B4-BE49-F238E27FC236}">
                <a16:creationId xmlns:a16="http://schemas.microsoft.com/office/drawing/2014/main" xmlns="" id="{63DE9E01-6951-1D49-8C6B-201F5DE8D33B}"/>
              </a:ext>
            </a:extLst>
          </p:cNvPr>
          <p:cNvSpPr/>
          <p:nvPr userDrawn="1"/>
        </p:nvSpPr>
        <p:spPr>
          <a:xfrm>
            <a:off x="329189" y="1036320"/>
            <a:ext cx="11526114" cy="530862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xmlns="" id="{31A3FEDF-32A2-1142-ACBA-35E16461DC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6357366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OFFICE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9" name="Inhaltsplatzhalter 13">
            <a:extLst>
              <a:ext uri="{FF2B5EF4-FFF2-40B4-BE49-F238E27FC236}">
                <a16:creationId xmlns:a16="http://schemas.microsoft.com/office/drawing/2014/main" xmlns="" id="{15D64FAB-DD7D-304F-9B33-4DB4B569FF9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xmlns="" id="{E9316F03-7B8B-DA41-8748-8CE522EF5F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10" name="Fußzeilenplatzhalter 2">
            <a:extLst>
              <a:ext uri="{FF2B5EF4-FFF2-40B4-BE49-F238E27FC236}">
                <a16:creationId xmlns:a16="http://schemas.microsoft.com/office/drawing/2014/main" xmlns="" id="{549CB43A-F070-764C-919F-EB5FC7359E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347362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Kapiteltrenner SERVICE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xmlns="" id="{4A1EC44F-D80A-F240-8F09-1C827C4B0135}"/>
              </a:ext>
            </a:extLst>
          </p:cNvPr>
          <p:cNvSpPr/>
          <p:nvPr userDrawn="1"/>
        </p:nvSpPr>
        <p:spPr>
          <a:xfrm>
            <a:off x="329189" y="1036321"/>
            <a:ext cx="11526114" cy="53086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0" i="0" dirty="0">
              <a:ln>
                <a:noFill/>
              </a:ln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xmlns="" id="{034B6302-AA3C-5D46-8D0E-8D03B81A5A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933831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SERVICE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:a16="http://schemas.microsoft.com/office/drawing/2014/main" xmlns="" id="{2222D2D5-3F4D-E44B-BCCB-F0DD364F705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xmlns="" id="{B0CC9039-BEF0-4B4E-8B32-A3D289D4965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xmlns="" id="{C049F731-275C-784A-AFAA-02C7A4CE9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869686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xmlns="" id="{E08F48C8-BE3C-6546-B987-6116D271BC1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5221" y="1026160"/>
            <a:ext cx="11471018" cy="5301447"/>
          </a:xfrm>
          <a:prstGeom prst="rect">
            <a:avLst/>
          </a:prstGeom>
        </p:spPr>
      </p:pic>
      <p:sp>
        <p:nvSpPr>
          <p:cNvPr id="11" name="Inhaltsplatzhalter 13">
            <a:extLst>
              <a:ext uri="{FF2B5EF4-FFF2-40B4-BE49-F238E27FC236}">
                <a16:creationId xmlns:a16="http://schemas.microsoft.com/office/drawing/2014/main" xmlns="" id="{20D4405C-F5D4-D24B-AB0F-A33724F83B8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822753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xmlns="" id="{8AEE8558-70E1-2640-99AD-0EC449AFF7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396567"/>
            <a:ext cx="10162918" cy="332399"/>
          </a:xfrm>
          <a:prstGeom prst="rect">
            <a:avLst/>
          </a:prstGeom>
        </p:spPr>
        <p:txBody>
          <a:bodyPr vert="horz" wrap="square" lIns="0" tIns="0" rIns="0" bIns="0" rtlCol="0" anchor="ctr">
            <a:noAutofit/>
          </a:bodyPr>
          <a:lstStyle>
            <a:lvl1pPr>
              <a:defRPr sz="24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der Titel der Präsentation mit langer Headline.</a:t>
            </a:r>
          </a:p>
        </p:txBody>
      </p:sp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xmlns="" id="{B7B7A4EA-855D-EC4F-97CA-9552D8D5E8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9390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folie mit Kre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xmlns="" id="{782F4AB8-FF07-8A45-964A-E825B435C6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5221" y="1026160"/>
            <a:ext cx="11471018" cy="5301447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xmlns="" id="{0AC3348C-537E-9541-8FA9-135A7D612C2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401033" y="1890978"/>
            <a:ext cx="1152000" cy="1152000"/>
          </a:xfrm>
          <a:prstGeom prst="rect">
            <a:avLst/>
          </a:prstGeom>
        </p:spPr>
      </p:pic>
      <p:sp>
        <p:nvSpPr>
          <p:cNvPr id="24" name="Inhaltsplatzhalter 23">
            <a:extLst>
              <a:ext uri="{FF2B5EF4-FFF2-40B4-BE49-F238E27FC236}">
                <a16:creationId xmlns:a16="http://schemas.microsoft.com/office/drawing/2014/main" xmlns="" id="{87BB5D16-1A6D-9D4B-9104-DADD2DB6C879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0420697" y="2129465"/>
            <a:ext cx="1169987" cy="5969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 b="0" i="0">
                <a:latin typeface="Arial Regular"/>
              </a:defRPr>
            </a:lvl1pPr>
            <a:lvl2pPr marL="457200" indent="0">
              <a:buNone/>
              <a:defRPr sz="1000" b="0" i="0">
                <a:latin typeface="Akzidenz-Grotesk Next" panose="02000503000000020003" pitchFamily="2" charset="77"/>
              </a:defRPr>
            </a:lvl2pPr>
            <a:lvl3pPr marL="914400" indent="0">
              <a:buNone/>
              <a:defRPr sz="1000" b="0" i="0">
                <a:latin typeface="Akzidenz-Grotesk Next" panose="02000503000000020003" pitchFamily="2" charset="77"/>
              </a:defRPr>
            </a:lvl3pPr>
            <a:lvl4pPr marL="1371600" indent="0">
              <a:buNone/>
              <a:defRPr sz="1000" b="0" i="0">
                <a:latin typeface="Akzidenz-Grotesk Next" panose="02000503000000020003" pitchFamily="2" charset="77"/>
              </a:defRPr>
            </a:lvl4pPr>
            <a:lvl5pPr marL="1828800" indent="0">
              <a:buNone/>
              <a:defRPr sz="1000" b="0" i="0">
                <a:latin typeface="Akzidenz-Grotesk Next" panose="02000503000000020003" pitchFamily="2" charset="77"/>
              </a:defRPr>
            </a:lvl5pPr>
          </a:lstStyle>
          <a:p>
            <a:pPr algn="ctr"/>
            <a:r>
              <a:rPr lang="de-DE" sz="1000" b="0" i="0" dirty="0">
                <a:solidFill>
                  <a:schemeClr val="bg1"/>
                </a:solidFill>
                <a:effectLst/>
                <a:latin typeface="Akzidenz-Grotesk Next Regular" panose="02000503000000020003" pitchFamily="2" charset="77"/>
              </a:rPr>
              <a:t>Platz für</a:t>
            </a:r>
          </a:p>
          <a:p>
            <a:pPr algn="ctr"/>
            <a:r>
              <a:rPr lang="de-DE" sz="1000" b="0" i="0" dirty="0">
                <a:solidFill>
                  <a:schemeClr val="bg1"/>
                </a:solidFill>
                <a:effectLst/>
                <a:latin typeface="Akzidenz-Grotesk Next Regular" panose="02000503000000020003" pitchFamily="2" charset="77"/>
              </a:rPr>
              <a:t>Inhalt.</a:t>
            </a:r>
          </a:p>
          <a:p>
            <a:pPr lvl="0"/>
            <a:endParaRPr lang="de-DE" dirty="0"/>
          </a:p>
        </p:txBody>
      </p:sp>
      <p:sp>
        <p:nvSpPr>
          <p:cNvPr id="7" name="Inhaltsplatzhalter 13">
            <a:extLst>
              <a:ext uri="{FF2B5EF4-FFF2-40B4-BE49-F238E27FC236}">
                <a16:creationId xmlns:a16="http://schemas.microsoft.com/office/drawing/2014/main" xmlns="" id="{CF4A8D8F-8DA8-6143-8A89-9481F50B80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49" y="1822753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bg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xmlns="" id="{3C7B4642-DE87-9141-9635-6B72BE672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1396567"/>
            <a:ext cx="10162918" cy="332399"/>
          </a:xfrm>
          <a:prstGeom prst="rect">
            <a:avLst/>
          </a:prstGeom>
        </p:spPr>
        <p:txBody>
          <a:bodyPr vert="horz" wrap="square" lIns="0" tIns="0" rIns="0" bIns="0" rtlCol="0" anchor="ctr">
            <a:noAutofit/>
          </a:bodyPr>
          <a:lstStyle>
            <a:lvl1pPr>
              <a:defRPr sz="24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der Titel der Präsentation.</a:t>
            </a:r>
          </a:p>
        </p:txBody>
      </p:sp>
      <p:sp>
        <p:nvSpPr>
          <p:cNvPr id="12" name="Fußzeilenplatzhalter 2">
            <a:extLst>
              <a:ext uri="{FF2B5EF4-FFF2-40B4-BE49-F238E27FC236}">
                <a16:creationId xmlns:a16="http://schemas.microsoft.com/office/drawing/2014/main" xmlns="" id="{980F4311-5E05-F642-A3FA-AF273FE477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7010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halt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="" xmlns:a16="http://schemas.microsoft.com/office/drawing/2014/main" id="{FD2B72EA-C878-594C-8A08-8F8ED33ED1EF}"/>
              </a:ext>
            </a:extLst>
          </p:cNvPr>
          <p:cNvSpPr/>
          <p:nvPr userDrawn="1"/>
        </p:nvSpPr>
        <p:spPr>
          <a:xfrm>
            <a:off x="332081" y="1053065"/>
            <a:ext cx="11515789" cy="530589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6" name="Rechteck 5">
            <a:extLst>
              <a:ext uri="{FF2B5EF4-FFF2-40B4-BE49-F238E27FC236}">
                <a16:creationId xmlns="" xmlns:a16="http://schemas.microsoft.com/office/drawing/2014/main" id="{7AE7738F-00D5-9249-BA59-E62D09BA24F0}"/>
              </a:ext>
            </a:extLst>
          </p:cNvPr>
          <p:cNvSpPr/>
          <p:nvPr userDrawn="1"/>
        </p:nvSpPr>
        <p:spPr>
          <a:xfrm>
            <a:off x="333957" y="1053065"/>
            <a:ext cx="11517461" cy="714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44A12C"/>
              </a:solidFill>
              <a:latin typeface="Arial Regular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7561B3B6-2895-0E4C-802E-239ED9FBB7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84342" y="1206823"/>
            <a:ext cx="965200" cy="584200"/>
          </a:xfrm>
          <a:prstGeom prst="rect">
            <a:avLst/>
          </a:prstGeom>
        </p:spPr>
      </p:pic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53547D9-4367-FF45-BC27-49D37BEFB3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49" y="1292193"/>
            <a:ext cx="10249615" cy="31854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="" xmlns:a16="http://schemas.microsoft.com/office/drawing/2014/main" id="{8E303475-9EF2-604E-8A8A-AB378AD3681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9" y="2006442"/>
            <a:ext cx="5821363" cy="45688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de-DE" dirty="0"/>
              <a:t>Ich bin eine Subheadline</a:t>
            </a:r>
          </a:p>
        </p:txBody>
      </p:sp>
      <p:sp>
        <p:nvSpPr>
          <p:cNvPr id="9" name="Inhaltsplatzhalter 2">
            <a:extLst>
              <a:ext uri="{FF2B5EF4-FFF2-40B4-BE49-F238E27FC236}">
                <a16:creationId xmlns="" xmlns:a16="http://schemas.microsoft.com/office/drawing/2014/main" id="{F38D0AD5-9877-284E-B846-0A374C383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650" y="4495800"/>
            <a:ext cx="10882032" cy="1465263"/>
          </a:xfrm>
          <a:prstGeom prst="rect">
            <a:avLst/>
          </a:prstGeom>
        </p:spPr>
        <p:txBody>
          <a:bodyPr lIns="0" tIns="0" rIns="0" bIns="0"/>
          <a:lstStyle>
            <a:lvl1pPr marL="285750" indent="-285750">
              <a:buFont typeface="Systemschrift"/>
              <a:buChar char="&gt;"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Aufzählungspunkt</a:t>
            </a:r>
          </a:p>
          <a:p>
            <a:r>
              <a:rPr lang="de-DE" sz="1800" b="0" i="0" dirty="0">
                <a:effectLst/>
                <a:latin typeface="Arial" panose="020B0604020202020204" pitchFamily="34" charset="0"/>
              </a:rPr>
              <a:t>Aufzählungspunk</a:t>
            </a:r>
          </a:p>
        </p:txBody>
      </p:sp>
      <p:sp>
        <p:nvSpPr>
          <p:cNvPr id="10" name="Inhaltsplatzhalter 2">
            <a:extLst>
              <a:ext uri="{FF2B5EF4-FFF2-40B4-BE49-F238E27FC236}">
                <a16:creationId xmlns="" xmlns:a16="http://schemas.microsoft.com/office/drawing/2014/main" id="{2F4E2CF3-877A-B34B-A304-EE9152DA9C2F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628650" y="2643910"/>
            <a:ext cx="10882032" cy="159203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FontTx/>
              <a:buNone/>
              <a:defRPr sz="1600"/>
            </a:lvl1pPr>
            <a:lvl2pPr marL="685800" indent="-228600">
              <a:buFontTx/>
              <a:buBlip>
                <a:blip r:embed="rId3"/>
              </a:buBlip>
              <a:defRPr sz="1700"/>
            </a:lvl2pPr>
            <a:lvl3pPr marL="1143000" indent="-228600">
              <a:buFontTx/>
              <a:buBlip>
                <a:blip r:embed="rId3"/>
              </a:buBlip>
              <a:defRPr sz="1700"/>
            </a:lvl3pPr>
            <a:lvl4pPr marL="1600200" indent="-228600">
              <a:buFontTx/>
              <a:buBlip>
                <a:blip r:embed="rId3"/>
              </a:buBlip>
              <a:defRPr sz="1700"/>
            </a:lvl4pPr>
            <a:lvl5pPr marL="2057400" indent="-228600">
              <a:buFontTx/>
              <a:buBlip>
                <a:blip r:embed="rId3"/>
              </a:buBlip>
              <a:defRPr sz="1700"/>
            </a:lvl5pPr>
          </a:lstStyle>
          <a:p>
            <a:r>
              <a:rPr lang="de-DE" sz="1800" b="0" i="0" dirty="0" err="1">
                <a:effectLst/>
                <a:latin typeface="Arial Regular"/>
              </a:rPr>
              <a:t>Nim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Ut</a:t>
            </a:r>
            <a:r>
              <a:rPr lang="de-DE" sz="1800" b="0" i="0" dirty="0">
                <a:effectLst/>
                <a:latin typeface="Arial Regular"/>
              </a:rPr>
              <a:t> et </a:t>
            </a:r>
            <a:r>
              <a:rPr lang="de-DE" sz="1800" b="0" i="0" dirty="0" err="1">
                <a:effectLst/>
                <a:latin typeface="Arial Regular"/>
              </a:rPr>
              <a:t>etur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aut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r>
              <a:rPr lang="de-DE" sz="1800" b="0" i="0" dirty="0">
                <a:effectLst/>
                <a:latin typeface="Arial Regular"/>
              </a:rPr>
              <a:t>. Ur </a:t>
            </a:r>
            <a:r>
              <a:rPr lang="de-DE" sz="1800" b="0" i="0" dirty="0" err="1">
                <a:effectLst/>
                <a:latin typeface="Arial Regular"/>
              </a:rPr>
              <a:t>sum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eaque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illit</a:t>
            </a:r>
            <a:r>
              <a:rPr lang="de-DE" sz="1800" b="0" i="0" dirty="0">
                <a:effectLst/>
                <a:latin typeface="Arial Regular"/>
              </a:rPr>
              <a:t>, </a:t>
            </a:r>
            <a:r>
              <a:rPr lang="de-DE" sz="1800" b="0" i="0" dirty="0" err="1">
                <a:effectLst/>
                <a:latin typeface="Arial Regular"/>
              </a:rPr>
              <a:t>omnihil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maio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iundit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lam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necatur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adiostis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inciisseque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volectur</a:t>
            </a:r>
            <a:r>
              <a:rPr lang="de-DE" sz="1800" b="0" i="0" dirty="0">
                <a:effectLst/>
                <a:latin typeface="Arial Regular"/>
              </a:rPr>
              <a:t>. </a:t>
            </a:r>
            <a:r>
              <a:rPr lang="de-DE" sz="1800" b="0" i="0" dirty="0" err="1">
                <a:effectLst/>
                <a:latin typeface="Arial Regular"/>
              </a:rPr>
              <a:t>Laque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incit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invelestrum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ullabore</a:t>
            </a:r>
            <a:r>
              <a:rPr lang="de-DE" sz="1800" b="0" i="0" dirty="0">
                <a:effectLst/>
                <a:latin typeface="Arial Regular"/>
              </a:rPr>
              <a:t> dem </a:t>
            </a:r>
            <a:r>
              <a:rPr lang="de-DE" sz="1800" b="0" i="0" dirty="0" err="1">
                <a:effectLst/>
                <a:latin typeface="Arial Regular"/>
              </a:rPr>
              <a:t>eossumquia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dolor</a:t>
            </a:r>
            <a:r>
              <a:rPr lang="de-DE" sz="1800" b="0" i="0" dirty="0">
                <a:effectLst/>
                <a:latin typeface="Arial Regular"/>
              </a:rPr>
              <a:t> sam </a:t>
            </a:r>
            <a:r>
              <a:rPr lang="de-DE" sz="1800" b="0" i="0" dirty="0" err="1">
                <a:effectLst/>
                <a:latin typeface="Arial Regular"/>
              </a:rPr>
              <a:t>eum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fugitio</a:t>
            </a:r>
            <a:r>
              <a:rPr lang="de-DE" sz="1800" b="0" i="0" dirty="0">
                <a:effectLst/>
                <a:latin typeface="Arial Regular"/>
              </a:rPr>
              <a:t> </a:t>
            </a:r>
            <a:r>
              <a:rPr lang="de-DE" sz="1800" b="0" i="0" dirty="0" err="1">
                <a:effectLst/>
                <a:latin typeface="Arial Regular"/>
              </a:rPr>
              <a:t>nsequunt</a:t>
            </a:r>
            <a:r>
              <a:rPr lang="de-DE" sz="1800" b="0" i="0" dirty="0">
                <a:effectLst/>
                <a:latin typeface="Arial Regular"/>
              </a:rPr>
              <a:t>. Um in et </a:t>
            </a:r>
            <a:r>
              <a:rPr lang="de-DE" sz="1800" b="0" i="0" dirty="0" err="1">
                <a:effectLst/>
                <a:latin typeface="Arial Regular"/>
              </a:rPr>
              <a:t>fuga</a:t>
            </a:r>
            <a:endParaRPr lang="de-DE" sz="1800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11" name="Fußzeilenplatzhalter 2">
            <a:extLst>
              <a:ext uri="{FF2B5EF4-FFF2-40B4-BE49-F238E27FC236}">
                <a16:creationId xmlns="" xmlns:a16="http://schemas.microsoft.com/office/drawing/2014/main" id="{4C8178B2-41F3-BA4F-BA7B-6C8D7EFC42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96642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halt + 3 Bilder NEXT Farming LIVE oder übergreif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hteck 2">
            <a:extLst>
              <a:ext uri="{FF2B5EF4-FFF2-40B4-BE49-F238E27FC236}">
                <a16:creationId xmlns="" xmlns:a16="http://schemas.microsoft.com/office/drawing/2014/main" id="{22AB0C71-E99F-9E47-8CD8-5E1C207B4285}"/>
              </a:ext>
            </a:extLst>
          </p:cNvPr>
          <p:cNvSpPr/>
          <p:nvPr userDrawn="1"/>
        </p:nvSpPr>
        <p:spPr>
          <a:xfrm>
            <a:off x="442776" y="1049484"/>
            <a:ext cx="11306872" cy="530947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13" dirty="0">
              <a:solidFill>
                <a:srgbClr val="B3E0CB"/>
              </a:solidFill>
              <a:latin typeface="Arial Regular"/>
            </a:endParaRPr>
          </a:p>
        </p:txBody>
      </p:sp>
      <p:sp>
        <p:nvSpPr>
          <p:cNvPr id="4" name="Rechteck 3">
            <a:extLst>
              <a:ext uri="{FF2B5EF4-FFF2-40B4-BE49-F238E27FC236}">
                <a16:creationId xmlns="" xmlns:a16="http://schemas.microsoft.com/office/drawing/2014/main" id="{5712A2A6-494F-3545-B2F2-98032AA36104}"/>
              </a:ext>
            </a:extLst>
          </p:cNvPr>
          <p:cNvSpPr/>
          <p:nvPr userDrawn="1"/>
        </p:nvSpPr>
        <p:spPr>
          <a:xfrm>
            <a:off x="432189" y="1049487"/>
            <a:ext cx="11308513" cy="714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13" dirty="0">
              <a:solidFill>
                <a:srgbClr val="FFFFFF"/>
              </a:solidFill>
              <a:latin typeface="Arial Regular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="" xmlns:a16="http://schemas.microsoft.com/office/drawing/2014/main" id="{2CB2CBAA-6AD3-654B-ADCD-4F1221C087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869" y="1287541"/>
            <a:ext cx="10093271" cy="2492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marR="0" indent="0" algn="l" defTabSz="5143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>
                <a:solidFill>
                  <a:schemeClr val="bg1"/>
                </a:solidFill>
                <a:latin typeface="Arial Regular"/>
              </a:defRPr>
            </a:lvl1pPr>
          </a:lstStyle>
          <a:p>
            <a:pPr marL="0" marR="0" lvl="0" indent="0" algn="l" defTabSz="5143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>
                <a:effectLst/>
                <a:latin typeface="Akzidenz-Grotesk Next" panose="02000503000000020003" pitchFamily="2" charset="77"/>
              </a:rPr>
              <a:t>Ich bin die Headline für NEXT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Farming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 LIVE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oder übergreifend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="" xmlns:a16="http://schemas.microsoft.com/office/drawing/2014/main" id="{91A3FE0E-6D97-194E-8AB1-B1B8241E1C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09837" y="2194103"/>
            <a:ext cx="4643967" cy="1847672"/>
          </a:xfrm>
          <a:prstGeom prst="rect">
            <a:avLst/>
          </a:prstGeom>
        </p:spPr>
        <p:txBody>
          <a:bodyPr/>
          <a:lstStyle>
            <a:lvl1pPr>
              <a:defRPr sz="750" b="0" i="0">
                <a:latin typeface="Arial Regular"/>
              </a:defRPr>
            </a:lvl1pPr>
          </a:lstStyle>
          <a:p>
            <a:r>
              <a:rPr lang="de-DE"/>
              <a:t>Bild durch Klicken auf Symbol hinzufügen</a:t>
            </a:r>
            <a:endParaRPr lang="de-DE" dirty="0"/>
          </a:p>
        </p:txBody>
      </p:sp>
      <p:sp>
        <p:nvSpPr>
          <p:cNvPr id="7" name="Bildplatzhalter 17">
            <a:extLst>
              <a:ext uri="{FF2B5EF4-FFF2-40B4-BE49-F238E27FC236}">
                <a16:creationId xmlns="" xmlns:a16="http://schemas.microsoft.com/office/drawing/2014/main" id="{36708E23-9AB8-694B-9D4B-C34D64D1B8C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09833" y="4154493"/>
            <a:ext cx="2246400" cy="1550987"/>
          </a:xfrm>
          <a:prstGeom prst="rect">
            <a:avLst/>
          </a:prstGeom>
        </p:spPr>
        <p:txBody>
          <a:bodyPr/>
          <a:lstStyle>
            <a:lvl1pPr>
              <a:defRPr sz="750" b="0" i="0">
                <a:latin typeface="Arial Regular"/>
              </a:defRPr>
            </a:lvl1pPr>
          </a:lstStyle>
          <a:p>
            <a:r>
              <a:rPr lang="de-DE"/>
              <a:t>Bild durch Klicken auf Symbol hinzufügen</a:t>
            </a:r>
            <a:endParaRPr lang="de-DE" dirty="0"/>
          </a:p>
        </p:txBody>
      </p:sp>
      <p:sp>
        <p:nvSpPr>
          <p:cNvPr id="8" name="Bildplatzhalter 19">
            <a:extLst>
              <a:ext uri="{FF2B5EF4-FFF2-40B4-BE49-F238E27FC236}">
                <a16:creationId xmlns="" xmlns:a16="http://schemas.microsoft.com/office/drawing/2014/main" id="{7EF12984-40F7-D443-B8A0-FB8F628EC4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08021" y="4154493"/>
            <a:ext cx="2245783" cy="1550987"/>
          </a:xfrm>
          <a:prstGeom prst="rect">
            <a:avLst/>
          </a:prstGeom>
        </p:spPr>
        <p:txBody>
          <a:bodyPr/>
          <a:lstStyle>
            <a:lvl1pPr>
              <a:defRPr sz="788" b="0" i="0">
                <a:latin typeface="Arial Regular"/>
              </a:defRPr>
            </a:lvl1pPr>
          </a:lstStyle>
          <a:p>
            <a:r>
              <a:rPr lang="de-DE"/>
              <a:t>Bild durch Klicken auf Symbol hinzufügen</a:t>
            </a:r>
            <a:endParaRPr lang="de-DE" dirty="0"/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130A579A-323B-8246-8FF3-9E725107EF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62716" y="1203240"/>
            <a:ext cx="1286933" cy="584200"/>
          </a:xfrm>
          <a:prstGeom prst="rect">
            <a:avLst/>
          </a:prstGeom>
        </p:spPr>
      </p:pic>
      <p:sp>
        <p:nvSpPr>
          <p:cNvPr id="12" name="Textplatzhalter 9">
            <a:extLst>
              <a:ext uri="{FF2B5EF4-FFF2-40B4-BE49-F238E27FC236}">
                <a16:creationId xmlns="" xmlns:a16="http://schemas.microsoft.com/office/drawing/2014/main" id="{61CFF5BC-D450-9842-95CC-7CEC27978FD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200" y="1965326"/>
            <a:ext cx="5318760" cy="324414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1800"/>
            </a:lvl1pPr>
          </a:lstStyle>
          <a:p>
            <a:r>
              <a:rPr lang="de-DE" sz="1800" b="0" i="0" dirty="0">
                <a:effectLst/>
                <a:latin typeface="Akzidenz-Grotesk Next Regular" panose="02000503000000020003" pitchFamily="2" charset="77"/>
              </a:rPr>
              <a:t>Ich bin eine Subheadline.</a:t>
            </a:r>
            <a:endParaRPr lang="de-DE" sz="1200" b="0" i="0" dirty="0">
              <a:effectLst/>
              <a:latin typeface="Akzidenz-Grotesk Next Regular" panose="02000503000000020003" pitchFamily="2" charset="77"/>
            </a:endParaRPr>
          </a:p>
        </p:txBody>
      </p:sp>
      <p:sp>
        <p:nvSpPr>
          <p:cNvPr id="13" name="Inhaltsplatzhalter 9">
            <a:extLst>
              <a:ext uri="{FF2B5EF4-FFF2-40B4-BE49-F238E27FC236}">
                <a16:creationId xmlns="" xmlns:a16="http://schemas.microsoft.com/office/drawing/2014/main" id="{AC031224-7DFC-FC45-AC31-F92B17627158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7869" y="4535425"/>
            <a:ext cx="5329092" cy="1170055"/>
          </a:xfrm>
          <a:prstGeom prst="rect">
            <a:avLst/>
          </a:prstGeom>
        </p:spPr>
        <p:txBody>
          <a:bodyPr lIns="0" tIns="0" rIns="0" bIns="0"/>
          <a:lstStyle>
            <a:lvl1pPr marL="285750" marR="0" indent="-2857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Systemschrift"/>
              <a:buChar char="&gt;"/>
              <a:tabLst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1400" b="0" i="0" dirty="0">
                <a:effectLst/>
                <a:latin typeface="Arial Regular"/>
              </a:rPr>
              <a:t> Aufzählungspunkt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de-DE" sz="1400" b="0" i="0" dirty="0">
              <a:effectLst/>
              <a:latin typeface="Arial Regular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de-DE" sz="1400" b="0" i="0" dirty="0">
              <a:effectLst/>
              <a:latin typeface="Arial Regular"/>
            </a:endParaRPr>
          </a:p>
        </p:txBody>
      </p:sp>
      <p:sp>
        <p:nvSpPr>
          <p:cNvPr id="15" name="Inhaltsplatzhalter 9">
            <a:extLst>
              <a:ext uri="{FF2B5EF4-FFF2-40B4-BE49-F238E27FC236}">
                <a16:creationId xmlns="" xmlns:a16="http://schemas.microsoft.com/office/drawing/2014/main" id="{259B857A-8AB2-E541-9D5D-304F5EEFD423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827869" y="2362810"/>
            <a:ext cx="5329092" cy="1945719"/>
          </a:xfrm>
          <a:prstGeom prst="rect">
            <a:avLst/>
          </a:prstGeom>
        </p:spPr>
        <p:txBody>
          <a:bodyPr lIns="0" tIns="0" rIns="0" bIns="0"/>
          <a:lstStyle>
            <a:lvl1pPr marL="0" marR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de-DE" sz="1400" b="0" i="0" dirty="0" err="1">
                <a:effectLst/>
                <a:latin typeface="Arial Regular"/>
              </a:rPr>
              <a:t>Nim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invelestrum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ullabore</a:t>
            </a:r>
            <a:r>
              <a:rPr lang="de-DE" sz="1400" b="0" i="0" dirty="0">
                <a:effectLst/>
                <a:latin typeface="Arial Regular"/>
              </a:rPr>
              <a:t> dem </a:t>
            </a:r>
            <a:r>
              <a:rPr lang="de-DE" sz="1400" b="0" i="0" dirty="0" err="1">
                <a:effectLst/>
                <a:latin typeface="Arial Regular"/>
              </a:rPr>
              <a:t>eossumquia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dolor</a:t>
            </a:r>
            <a:r>
              <a:rPr lang="de-DE" sz="1400" b="0" i="0" dirty="0">
                <a:effectLst/>
                <a:latin typeface="Arial Regular"/>
              </a:rPr>
              <a:t> sam </a:t>
            </a:r>
            <a:r>
              <a:rPr lang="de-DE" sz="1400" b="0" i="0" dirty="0" err="1">
                <a:effectLst/>
                <a:latin typeface="Arial Regular"/>
              </a:rPr>
              <a:t>eum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fugitio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nsequunt</a:t>
            </a:r>
            <a:r>
              <a:rPr lang="de-DE" sz="1400" b="0" i="0" dirty="0">
                <a:effectLst/>
                <a:latin typeface="Arial Regular"/>
              </a:rPr>
              <a:t>. Um in et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</a:t>
            </a:r>
            <a:r>
              <a:rPr lang="de-DE" sz="1400" b="0" i="0" dirty="0" err="1">
                <a:effectLst/>
                <a:latin typeface="Arial Regular"/>
              </a:rPr>
              <a:t>Ut</a:t>
            </a:r>
            <a:r>
              <a:rPr lang="de-DE" sz="1400" b="0" i="0" dirty="0">
                <a:effectLst/>
                <a:latin typeface="Arial Regular"/>
              </a:rPr>
              <a:t> et </a:t>
            </a:r>
            <a:r>
              <a:rPr lang="de-DE" sz="1400" b="0" i="0" dirty="0" err="1">
                <a:effectLst/>
                <a:latin typeface="Arial Regular"/>
              </a:rPr>
              <a:t>etur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aut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Ur </a:t>
            </a:r>
            <a:r>
              <a:rPr lang="de-DE" sz="1400" b="0" i="0" dirty="0" err="1">
                <a:effectLst/>
                <a:latin typeface="Arial Regular"/>
              </a:rPr>
              <a:t>sum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eaque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illit</a:t>
            </a:r>
            <a:r>
              <a:rPr lang="de-DE" sz="1400" b="0" i="0" dirty="0">
                <a:effectLst/>
                <a:latin typeface="Arial Regular"/>
              </a:rPr>
              <a:t>, </a:t>
            </a:r>
            <a:r>
              <a:rPr lang="de-DE" sz="1400" b="0" i="0" dirty="0" err="1">
                <a:effectLst/>
                <a:latin typeface="Arial Regular"/>
              </a:rPr>
              <a:t>omnihil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maio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iundit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lam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necatur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adiostis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inciisseque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volectur</a:t>
            </a:r>
            <a:r>
              <a:rPr lang="de-DE" sz="1400" b="0" i="0" dirty="0">
                <a:effectLst/>
                <a:latin typeface="Arial Regular"/>
              </a:rPr>
              <a:t>. </a:t>
            </a:r>
            <a:r>
              <a:rPr lang="de-DE" sz="1400" b="0" i="0" dirty="0" err="1">
                <a:effectLst/>
                <a:latin typeface="Arial Regular"/>
              </a:rPr>
              <a:t>Nim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invelestrum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ullabore</a:t>
            </a:r>
            <a:r>
              <a:rPr lang="de-DE" sz="1400" b="0" i="0" dirty="0">
                <a:effectLst/>
                <a:latin typeface="Arial Regular"/>
              </a:rPr>
              <a:t> dem </a:t>
            </a:r>
            <a:r>
              <a:rPr lang="de-DE" sz="1400" b="0" i="0" dirty="0" err="1">
                <a:effectLst/>
                <a:latin typeface="Arial Regular"/>
              </a:rPr>
              <a:t>eossumquia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dolor</a:t>
            </a:r>
            <a:r>
              <a:rPr lang="de-DE" sz="1400" b="0" i="0" dirty="0">
                <a:effectLst/>
                <a:latin typeface="Arial Regular"/>
              </a:rPr>
              <a:t> sam </a:t>
            </a:r>
            <a:r>
              <a:rPr lang="de-DE" sz="1400" b="0" i="0" dirty="0" err="1">
                <a:effectLst/>
                <a:latin typeface="Arial Regular"/>
              </a:rPr>
              <a:t>eum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fugitio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nsequunt</a:t>
            </a:r>
            <a:r>
              <a:rPr lang="de-DE" sz="1400" b="0" i="0" dirty="0">
                <a:effectLst/>
                <a:latin typeface="Arial Regular"/>
              </a:rPr>
              <a:t>. Um in et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</a:t>
            </a:r>
            <a:r>
              <a:rPr lang="de-DE" sz="1400" b="0" i="0" dirty="0" err="1">
                <a:effectLst/>
                <a:latin typeface="Arial Regular"/>
              </a:rPr>
              <a:t>Ut</a:t>
            </a:r>
            <a:r>
              <a:rPr lang="de-DE" sz="1400" b="0" i="0" dirty="0">
                <a:effectLst/>
                <a:latin typeface="Arial Regular"/>
              </a:rPr>
              <a:t> et </a:t>
            </a:r>
            <a:r>
              <a:rPr lang="de-DE" sz="1400" b="0" i="0" dirty="0" err="1">
                <a:effectLst/>
                <a:latin typeface="Arial Regular"/>
              </a:rPr>
              <a:t>etur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aut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fuga</a:t>
            </a:r>
            <a:r>
              <a:rPr lang="de-DE" sz="1400" b="0" i="0" dirty="0">
                <a:effectLst/>
                <a:latin typeface="Arial Regular"/>
              </a:rPr>
              <a:t>. Ur </a:t>
            </a:r>
            <a:r>
              <a:rPr lang="de-DE" sz="1400" b="0" i="0" dirty="0" err="1">
                <a:effectLst/>
                <a:latin typeface="Arial Regular"/>
              </a:rPr>
              <a:t>sum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eaque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illit</a:t>
            </a:r>
            <a:r>
              <a:rPr lang="de-DE" sz="1400" b="0" i="0" dirty="0">
                <a:effectLst/>
                <a:latin typeface="Arial Regular"/>
              </a:rPr>
              <a:t>, </a:t>
            </a:r>
            <a:r>
              <a:rPr lang="de-DE" sz="1400" b="0" i="0" dirty="0" err="1">
                <a:effectLst/>
                <a:latin typeface="Arial Regular"/>
              </a:rPr>
              <a:t>omnihil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maio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iundit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lam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necatur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adiostis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inciisseque</a:t>
            </a:r>
            <a:r>
              <a:rPr lang="de-DE" sz="1400" b="0" i="0" dirty="0">
                <a:effectLst/>
                <a:latin typeface="Arial Regular"/>
              </a:rPr>
              <a:t> </a:t>
            </a:r>
            <a:r>
              <a:rPr lang="de-DE" sz="1400" b="0" i="0" dirty="0" err="1">
                <a:effectLst/>
                <a:latin typeface="Arial Regular"/>
              </a:rPr>
              <a:t>volectur</a:t>
            </a:r>
            <a:r>
              <a:rPr lang="de-DE" sz="1400" b="0" i="0" dirty="0">
                <a:effectLst/>
                <a:latin typeface="Arial Regular"/>
              </a:rPr>
              <a:t>. </a:t>
            </a:r>
          </a:p>
        </p:txBody>
      </p:sp>
      <p:sp>
        <p:nvSpPr>
          <p:cNvPr id="14" name="Fußzeilenplatzhalter 1">
            <a:extLst>
              <a:ext uri="{FF2B5EF4-FFF2-40B4-BE49-F238E27FC236}">
                <a16:creationId xmlns="" xmlns:a16="http://schemas.microsoft.com/office/drawing/2014/main" id="{88453F2C-11BC-A747-B26C-42D6CBF44E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5204" y="6352164"/>
            <a:ext cx="772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1159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Kapiteltrenner NEXT Farming übergreifend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xmlns="" id="{67B0C62D-DA7A-FC44-96EC-AA2C9AC75806}"/>
              </a:ext>
            </a:extLst>
          </p:cNvPr>
          <p:cNvSpPr/>
          <p:nvPr userDrawn="1"/>
        </p:nvSpPr>
        <p:spPr>
          <a:xfrm>
            <a:off x="329188" y="1036321"/>
            <a:ext cx="11504849" cy="53086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FFFFFF"/>
              </a:solidFill>
              <a:latin typeface="Arial Regular"/>
            </a:endParaRPr>
          </a:p>
        </p:txBody>
      </p:sp>
      <p:sp>
        <p:nvSpPr>
          <p:cNvPr id="7" name="Inhaltsplatzhalter 13">
            <a:extLst>
              <a:ext uri="{FF2B5EF4-FFF2-40B4-BE49-F238E27FC236}">
                <a16:creationId xmlns:a16="http://schemas.microsoft.com/office/drawing/2014/main" xmlns="" id="{34D886D3-8D51-7E48-8BF6-7BC2211767F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xmlns="" id="{438E6973-ECEF-1942-8AFE-CCBFDF81522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216557" y="4389121"/>
            <a:ext cx="4328470" cy="1955827"/>
          </a:xfrm>
          <a:prstGeom prst="rect">
            <a:avLst/>
          </a:prstGeom>
        </p:spPr>
      </p:pic>
      <p:sp>
        <p:nvSpPr>
          <p:cNvPr id="12" name="Title Placeholder 1">
            <a:extLst>
              <a:ext uri="{FF2B5EF4-FFF2-40B4-BE49-F238E27FC236}">
                <a16:creationId xmlns:a16="http://schemas.microsoft.com/office/drawing/2014/main" xmlns="" id="{2C9EFD7A-0530-EF41-975F-CBC1197A82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8608483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accent6"/>
                </a:solidFill>
                <a:latin typeface="Arial Regular"/>
              </a:defRPr>
            </a:lvl1pPr>
          </a:lstStyle>
          <a:p>
            <a:r>
              <a:rPr lang="de-DE" dirty="0">
                <a:solidFill>
                  <a:schemeClr val="accent1"/>
                </a:solidFill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solidFill>
                  <a:schemeClr val="accent1"/>
                </a:solidFill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solidFill>
                  <a:schemeClr val="accent1"/>
                </a:solidFill>
                <a:effectLst/>
                <a:latin typeface="Akzidenz-Grotesk Next" panose="02000503000000020003" pitchFamily="2" charset="77"/>
              </a:rPr>
              <a:t> für NEXT </a:t>
            </a:r>
            <a:r>
              <a:rPr lang="de-DE" dirty="0" err="1">
                <a:solidFill>
                  <a:schemeClr val="accent1"/>
                </a:solidFill>
                <a:effectLst/>
                <a:latin typeface="Akzidenz-Grotesk Next" panose="02000503000000020003" pitchFamily="2" charset="77"/>
              </a:rPr>
              <a:t>Farming</a:t>
            </a:r>
            <a:r>
              <a:rPr lang="de-DE" dirty="0">
                <a:solidFill>
                  <a:schemeClr val="accent1"/>
                </a:solidFill>
                <a:effectLst/>
                <a:latin typeface="Akzidenz-Grotesk Next" panose="02000503000000020003" pitchFamily="2" charset="77"/>
              </a:rPr>
              <a:t> übergreifend.</a:t>
            </a:r>
            <a:endParaRPr lang="de-DE" dirty="0">
              <a:solidFill>
                <a:schemeClr val="accent1"/>
              </a:solidFill>
              <a:latin typeface="Akzidenz-Grotesk Next" panose="02000503000000020003" pitchFamily="2" charset="77"/>
            </a:endParaRPr>
          </a:p>
        </p:txBody>
      </p:sp>
      <p:sp>
        <p:nvSpPr>
          <p:cNvPr id="10" name="Fußzeilenplatzhalter 2">
            <a:extLst>
              <a:ext uri="{FF2B5EF4-FFF2-40B4-BE49-F238E27FC236}">
                <a16:creationId xmlns:a16="http://schemas.microsoft.com/office/drawing/2014/main" xmlns="" id="{42E1F2EF-9E55-5040-8BFC-7190D76A12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09739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Kapiteltrenner SERVICE groß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>
            <a:extLst>
              <a:ext uri="{FF2B5EF4-FFF2-40B4-BE49-F238E27FC236}">
                <a16:creationId xmlns:a16="http://schemas.microsoft.com/office/drawing/2014/main" xmlns="" id="{4A1EC44F-D80A-F240-8F09-1C827C4B0135}"/>
              </a:ext>
            </a:extLst>
          </p:cNvPr>
          <p:cNvSpPr/>
          <p:nvPr userDrawn="1"/>
        </p:nvSpPr>
        <p:spPr>
          <a:xfrm>
            <a:off x="329189" y="1036321"/>
            <a:ext cx="11526114" cy="53086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FFFFFF"/>
              </a:solidFill>
              <a:latin typeface="Arial Regular"/>
            </a:endParaRPr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xmlns="" id="{034B6302-AA3C-5D46-8D0E-8D03B81A5A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490705"/>
            <a:ext cx="9338310" cy="3323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defRPr sz="2400" b="0" i="0" baseline="0">
                <a:solidFill>
                  <a:schemeClr val="tx1"/>
                </a:solidFill>
                <a:latin typeface="Arial Regular"/>
              </a:defRPr>
            </a:lvl1pPr>
          </a:lstStyle>
          <a:p>
            <a:r>
              <a:rPr lang="de-DE" dirty="0">
                <a:effectLst/>
                <a:latin typeface="Akzidenz-Grotesk Next" panose="02000503000000020003" pitchFamily="2" charset="77"/>
              </a:rPr>
              <a:t>Ich bin ein </a:t>
            </a:r>
            <a:r>
              <a:rPr lang="de-DE" dirty="0" err="1">
                <a:effectLst/>
                <a:latin typeface="Akzidenz-Grotesk Next" panose="02000503000000020003" pitchFamily="2" charset="77"/>
              </a:rPr>
              <a:t>Kapiteltrenner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 </a:t>
            </a:r>
            <a:r>
              <a:rPr lang="de-DE" baseline="30000" dirty="0">
                <a:effectLst/>
                <a:latin typeface="Akzidenz-Grotesk Next" panose="02000503000000020003" pitchFamily="2" charset="77"/>
              </a:rPr>
              <a:t>SERVICE</a:t>
            </a:r>
            <a:r>
              <a:rPr lang="de-DE" dirty="0">
                <a:effectLst/>
                <a:latin typeface="Akzidenz-Grotesk Next" panose="02000503000000020003" pitchFamily="2" charset="77"/>
              </a:rPr>
              <a:t>.</a:t>
            </a:r>
          </a:p>
        </p:txBody>
      </p:sp>
      <p:sp>
        <p:nvSpPr>
          <p:cNvPr id="7" name="Inhaltsplatzhalter 13">
            <a:extLst>
              <a:ext uri="{FF2B5EF4-FFF2-40B4-BE49-F238E27FC236}">
                <a16:creationId xmlns:a16="http://schemas.microsoft.com/office/drawing/2014/main" xmlns="" id="{2222D2D5-3F4D-E44B-BCCB-F0DD364F705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650" y="2940125"/>
            <a:ext cx="7756525" cy="2354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700" b="0" i="0">
                <a:solidFill>
                  <a:schemeClr val="tx1"/>
                </a:solidFill>
                <a:latin typeface="Arial Regular"/>
              </a:defRPr>
            </a:lvl1pPr>
            <a:lvl2pPr marL="4572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2pPr>
            <a:lvl3pPr marL="9144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3pPr>
            <a:lvl4pPr marL="13716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4pPr>
            <a:lvl5pPr marL="1828800" indent="0">
              <a:buNone/>
              <a:defRPr sz="1700" b="0" i="0">
                <a:solidFill>
                  <a:schemeClr val="bg1"/>
                </a:solidFill>
                <a:latin typeface="Akzidenz-Grotesk Next" panose="02000503000000020003" pitchFamily="2" charset="77"/>
              </a:defRPr>
            </a:lvl5pPr>
          </a:lstStyle>
          <a:p>
            <a:pPr lvl="0"/>
            <a:r>
              <a:rPr lang="de-DE" dirty="0"/>
              <a:t>So sieht eine Subheadline aus.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xmlns="" id="{B0CC9039-BEF0-4B4E-8B32-A3D289D4965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469843" y="4604288"/>
            <a:ext cx="2396092" cy="1740659"/>
          </a:xfrm>
          <a:prstGeom prst="rect">
            <a:avLst/>
          </a:prstGeom>
        </p:spPr>
      </p:pic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xmlns="" id="{C049F731-275C-784A-AFAA-02C7A4CE9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965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image" Target="../media/image1.emf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slideLayout" Target="../slideLayouts/slideLayout3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="" xmlns:a16="http://schemas.microsoft.com/office/drawing/2014/main" id="{84CDB163-6F98-414D-8077-870587A0BA43}"/>
              </a:ext>
            </a:extLst>
          </p:cNvPr>
          <p:cNvPicPr>
            <a:picLocks noChangeAspect="1"/>
          </p:cNvPicPr>
          <p:nvPr userDrawn="1"/>
        </p:nvPicPr>
        <p:blipFill>
          <a:blip r:embed="rId38"/>
          <a:stretch>
            <a:fillRect/>
          </a:stretch>
        </p:blipFill>
        <p:spPr>
          <a:xfrm>
            <a:off x="324000" y="396000"/>
            <a:ext cx="2149474" cy="360000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="" xmlns:a16="http://schemas.microsoft.com/office/drawing/2014/main" id="{E0888F26-1131-5842-ABDC-79F8C371C06F}"/>
              </a:ext>
            </a:extLst>
          </p:cNvPr>
          <p:cNvSpPr txBox="1"/>
          <p:nvPr userDrawn="1"/>
        </p:nvSpPr>
        <p:spPr>
          <a:xfrm>
            <a:off x="10896927" y="6450890"/>
            <a:ext cx="950943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fld id="{74B4D6CE-264B-0545-B7F3-7921210B2648}" type="slidenum">
              <a:rPr lang="de-DE" sz="1050" b="0" i="0" smtClean="0">
                <a:solidFill>
                  <a:schemeClr val="accent1"/>
                </a:solidFill>
                <a:latin typeface="Arial Regular"/>
              </a:rPr>
              <a:pPr algn="r"/>
              <a:t>‹Nr.›</a:t>
            </a:fld>
            <a:endParaRPr lang="de-DE" b="0" i="0" dirty="0">
              <a:solidFill>
                <a:schemeClr val="accent1"/>
              </a:solidFill>
              <a:latin typeface="Arial Regular"/>
            </a:endParaRPr>
          </a:p>
        </p:txBody>
      </p:sp>
      <p:sp>
        <p:nvSpPr>
          <p:cNvPr id="6" name="Datumsplatzhalter 3">
            <a:extLst>
              <a:ext uri="{FF2B5EF4-FFF2-40B4-BE49-F238E27FC236}">
                <a16:creationId xmlns="" xmlns:a16="http://schemas.microsoft.com/office/drawing/2014/main" id="{0060928A-2C82-9948-B6F8-9BD3053B7419}"/>
              </a:ext>
            </a:extLst>
          </p:cNvPr>
          <p:cNvSpPr txBox="1">
            <a:spLocks/>
          </p:cNvSpPr>
          <p:nvPr userDrawn="1"/>
        </p:nvSpPr>
        <p:spPr>
          <a:xfrm>
            <a:off x="7257448" y="6458585"/>
            <a:ext cx="35088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de-DE"/>
            </a:defPPr>
            <a:lvl1pPr marL="0" algn="r" defTabSz="914400" rtl="0" eaLnBrk="1" latinLnBrk="0" hangingPunct="1">
              <a:defRPr sz="1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F02609C-A72D-C342-9340-9F77B850FDAA}" type="datetime1">
              <a:rPr lang="de-DE" b="0" i="0" smtClean="0">
                <a:latin typeface="Arial Regular"/>
              </a:rPr>
              <a:pPr/>
              <a:t>21.04.2020</a:t>
            </a:fld>
            <a:endParaRPr lang="de-DE" b="0" i="0" dirty="0">
              <a:latin typeface="Arial Regular"/>
            </a:endParaRPr>
          </a:p>
        </p:txBody>
      </p:sp>
    </p:spTree>
    <p:extLst>
      <p:ext uri="{BB962C8B-B14F-4D97-AF65-F5344CB8AC3E}">
        <p14:creationId xmlns:p14="http://schemas.microsoft.com/office/powerpoint/2010/main" val="163525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77" r:id="rId2"/>
    <p:sldLayoutId id="2147483652" r:id="rId3"/>
    <p:sldLayoutId id="2147483673" r:id="rId4"/>
    <p:sldLayoutId id="2147483676" r:id="rId5"/>
    <p:sldLayoutId id="2147483675" r:id="rId6"/>
    <p:sldLayoutId id="2147483674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  <p:sldLayoutId id="2147483661" r:id="rId16"/>
    <p:sldLayoutId id="2147483662" r:id="rId17"/>
    <p:sldLayoutId id="2147483663" r:id="rId18"/>
    <p:sldLayoutId id="2147483664" r:id="rId19"/>
    <p:sldLayoutId id="2147483665" r:id="rId20"/>
    <p:sldLayoutId id="2147483666" r:id="rId21"/>
    <p:sldLayoutId id="2147483667" r:id="rId22"/>
    <p:sldLayoutId id="2147483668" r:id="rId23"/>
    <p:sldLayoutId id="2147483669" r:id="rId24"/>
    <p:sldLayoutId id="2147483670" r:id="rId25"/>
    <p:sldLayoutId id="2147483671" r:id="rId26"/>
    <p:sldLayoutId id="2147483678" r:id="rId27"/>
    <p:sldLayoutId id="2147483679" r:id="rId28"/>
    <p:sldLayoutId id="2147483680" r:id="rId29"/>
    <p:sldLayoutId id="2147483681" r:id="rId30"/>
    <p:sldLayoutId id="2147483682" r:id="rId31"/>
    <p:sldLayoutId id="2147483683" r:id="rId32"/>
    <p:sldLayoutId id="2147483684" r:id="rId33"/>
    <p:sldLayoutId id="2147483685" r:id="rId34"/>
    <p:sldLayoutId id="2147483686" r:id="rId35"/>
    <p:sldLayoutId id="2147483694" r:id="rId3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xmlns="" id="{3EBCF49E-306A-E94A-A27D-0D90977B668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324000" y="396000"/>
            <a:ext cx="2149474" cy="360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6082874-81E6-494C-8C05-1DF1594961B1}"/>
              </a:ext>
            </a:extLst>
          </p:cNvPr>
          <p:cNvSpPr txBox="1">
            <a:spLocks/>
          </p:cNvSpPr>
          <p:nvPr userDrawn="1"/>
        </p:nvSpPr>
        <p:spPr>
          <a:xfrm>
            <a:off x="10996083" y="6489780"/>
            <a:ext cx="857250" cy="153888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de-DE"/>
            </a:defPPr>
            <a:lvl1pPr marL="0" algn="r" defTabSz="914400" rtl="0" eaLnBrk="1" latinLnBrk="0" hangingPunct="1">
              <a:defRPr sz="1000" b="0" i="0" kern="1200">
                <a:solidFill>
                  <a:srgbClr val="61B244"/>
                </a:solidFill>
                <a:latin typeface="Akzidenz-Grotesk Next Regular" panose="02000503000000020003" pitchFamily="2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DAC2A5F-FC88-0D40-A9F2-62B3501A187A}" type="datetimeFigureOut">
              <a:rPr lang="de-DE" smtClean="0">
                <a:solidFill>
                  <a:srgbClr val="44A12C"/>
                </a:solidFill>
                <a:latin typeface="Arial Regular"/>
              </a:rPr>
              <a:pPr/>
              <a:t>21.04.2020</a:t>
            </a:fld>
            <a:endParaRPr lang="de-DE" dirty="0">
              <a:solidFill>
                <a:srgbClr val="44A12C"/>
              </a:solidFill>
              <a:latin typeface="Arial Regular"/>
            </a:endParaRP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xmlns="" id="{DE5D5EBA-1679-F640-B725-CF74A8658E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3840" y="6356350"/>
            <a:ext cx="9225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 dirty="0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546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t-map.telekom.de/tmap/resources/apps/nbiot/index.html?lang=de" TargetMode="Externa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6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hyperlink" Target="http://nextfarming.fieldclimate.com/" TargetMode="External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7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82.png"/><Relationship Id="rId4" Type="http://schemas.openxmlformats.org/officeDocument/2006/relationships/image" Target="../media/image8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11">
            <a:extLst>
              <a:ext uri="{FF2B5EF4-FFF2-40B4-BE49-F238E27FC236}">
                <a16:creationId xmlns:a16="http://schemas.microsoft.com/office/drawing/2014/main" xmlns="" id="{526DDF32-9F34-F044-9DD7-A0E31B2619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49" y="1822753"/>
            <a:ext cx="7756525" cy="235449"/>
          </a:xfrm>
        </p:spPr>
        <p:txBody>
          <a:bodyPr/>
          <a:lstStyle/>
          <a:p>
            <a:r>
              <a:rPr lang="de-DE" dirty="0" smtClean="0"/>
              <a:t>Das Managementwerkzeug für Ihren Betrieb</a:t>
            </a:r>
            <a:endParaRPr lang="de-DE" dirty="0"/>
          </a:p>
        </p:txBody>
      </p:sp>
      <p:sp>
        <p:nvSpPr>
          <p:cNvPr id="11" name="Titel 10">
            <a:extLst>
              <a:ext uri="{FF2B5EF4-FFF2-40B4-BE49-F238E27FC236}">
                <a16:creationId xmlns:a16="http://schemas.microsoft.com/office/drawing/2014/main" xmlns="" id="{F7779867-0B33-1744-8DD8-6A0FF8371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NEXT Feldüberwachung</a:t>
            </a:r>
            <a:endParaRPr lang="de-DE" dirty="0"/>
          </a:p>
        </p:txBody>
      </p:sp>
      <p:sp>
        <p:nvSpPr>
          <p:cNvPr id="15" name="Fußzeilenplatzhalter 14">
            <a:extLst>
              <a:ext uri="{FF2B5EF4-FFF2-40B4-BE49-F238E27FC236}">
                <a16:creationId xmlns:a16="http://schemas.microsoft.com/office/drawing/2014/main" xmlns="" id="{25AE64AB-AE7A-AC4F-B4AF-AC4CDFE0BB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>
                <a:solidFill>
                  <a:srgbClr val="44A12C"/>
                </a:solidFill>
              </a:rPr>
              <a:t>NEXT Feldüberwachung</a:t>
            </a:r>
            <a:endParaRPr lang="de-DE">
              <a:solidFill>
                <a:srgbClr val="44A12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399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el 17">
            <a:extLst>
              <a:ext uri="{FF2B5EF4-FFF2-40B4-BE49-F238E27FC236}">
                <a16:creationId xmlns="" xmlns:a16="http://schemas.microsoft.com/office/drawing/2014/main" id="{D919693D-46D8-6B4C-8F42-49E3FF18B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NEXT Wetterstation Basic</a:t>
            </a:r>
            <a:endParaRPr lang="de-DE" dirty="0"/>
          </a:p>
        </p:txBody>
      </p:sp>
      <p:sp>
        <p:nvSpPr>
          <p:cNvPr id="21" name="Inhaltsplatzhalter 20">
            <a:extLst>
              <a:ext uri="{FF2B5EF4-FFF2-40B4-BE49-F238E27FC236}">
                <a16:creationId xmlns="" xmlns:a16="http://schemas.microsoft.com/office/drawing/2014/main" id="{0BBB4455-8C2C-3840-9F90-85B217B32AF4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99267" y="1779772"/>
            <a:ext cx="6265600" cy="2251990"/>
          </a:xfrm>
        </p:spPr>
        <p:txBody>
          <a:bodyPr/>
          <a:lstStyle/>
          <a:p>
            <a:pPr>
              <a:defRPr/>
            </a:pPr>
            <a:r>
              <a:rPr lang="de-DE" altLang="de-DE" b="1" dirty="0" smtClean="0"/>
              <a:t>Merkmale</a:t>
            </a:r>
            <a:endParaRPr lang="de-DE" altLang="de-DE" b="1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 err="1"/>
              <a:t>Autarke</a:t>
            </a:r>
            <a:r>
              <a:rPr lang="en-US" dirty="0"/>
              <a:t> </a:t>
            </a:r>
            <a:r>
              <a:rPr lang="en-US" dirty="0" err="1"/>
              <a:t>Wetterstation</a:t>
            </a:r>
            <a:r>
              <a:rPr lang="en-US" dirty="0"/>
              <a:t> dank Solar Panel und </a:t>
            </a:r>
            <a:r>
              <a:rPr lang="en-US" dirty="0" err="1" smtClean="0"/>
              <a:t>Akku</a:t>
            </a:r>
            <a:endParaRPr lang="de-DE" altLang="de-DE" dirty="0" smtClean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altLang="de-DE" dirty="0" smtClean="0"/>
              <a:t>Sensoren für: Lufttemperatur, Luftfeuchte</a:t>
            </a:r>
            <a:r>
              <a:rPr lang="de-DE" altLang="de-DE" dirty="0"/>
              <a:t> </a:t>
            </a:r>
            <a:r>
              <a:rPr lang="de-DE" altLang="de-DE" dirty="0" smtClean="0"/>
              <a:t>und Niederschlag</a:t>
            </a:r>
            <a:endParaRPr lang="de-DE" altLang="de-DE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altLang="de-DE" dirty="0"/>
              <a:t>Virtuelle Sensoren: Blattfeuchte, Delta T, Taupunkt und Dampfdruckdefizit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de-DE" dirty="0" smtClean="0"/>
              <a:t>Weltweiter </a:t>
            </a:r>
            <a:r>
              <a:rPr lang="de-DE" dirty="0"/>
              <a:t>Zugriff auf die Daten per Browser und App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de-DE" dirty="0" smtClean="0"/>
              <a:t>Integriert </a:t>
            </a:r>
            <a:r>
              <a:rPr lang="de-DE" dirty="0"/>
              <a:t>in das NEXT </a:t>
            </a:r>
            <a:r>
              <a:rPr lang="de-DE" dirty="0" err="1"/>
              <a:t>Farming</a:t>
            </a:r>
            <a:r>
              <a:rPr lang="de-DE" dirty="0"/>
              <a:t> OFFICE </a:t>
            </a:r>
            <a:r>
              <a:rPr lang="de-DE" dirty="0" smtClean="0"/>
              <a:t>AG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de-DE" dirty="0" smtClean="0"/>
              <a:t>Geeignet für direktes Feldklima Monitoring, Niederschlagsüberwachung und Krankheitsmodellierung</a:t>
            </a: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="" xmlns:a16="http://schemas.microsoft.com/office/drawing/2014/main" id="{F117245E-F9C7-EB4B-99FC-B2F7DAD019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8" name="Textplatzhalter 1"/>
          <p:cNvSpPr txBox="1">
            <a:spLocks noGrp="1"/>
          </p:cNvSpPr>
          <p:nvPr>
            <p:ph sz="quarter" idx="18"/>
          </p:nvPr>
        </p:nvSpPr>
        <p:spPr bwMode="auto">
          <a:xfrm>
            <a:off x="499267" y="4836967"/>
            <a:ext cx="10882032" cy="1390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40500" tIns="0" rIns="0" bIns="0">
            <a:spAutoFit/>
          </a:bodyPr>
          <a:lstStyle>
            <a:lvl1pPr marL="342900" indent="-342900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265113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530225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795338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1060450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de-DE" altLang="de-DE" b="1" dirty="0" smtClean="0"/>
              <a:t>Technische Daten</a:t>
            </a:r>
          </a:p>
          <a:p>
            <a:pPr marL="0" indent="0">
              <a:buNone/>
              <a:defRPr/>
            </a:pPr>
            <a:r>
              <a:rPr lang="de-DE" altLang="de-DE" dirty="0" smtClean="0"/>
              <a:t>Stromversorgung:	Solarpanel + Superkondensator</a:t>
            </a:r>
            <a:r>
              <a:rPr lang="de-DE" altLang="de-DE" dirty="0"/>
              <a:t/>
            </a:r>
            <a:br>
              <a:rPr lang="de-DE" altLang="de-DE" dirty="0"/>
            </a:br>
            <a:r>
              <a:rPr lang="de-DE" altLang="de-DE" dirty="0" smtClean="0"/>
              <a:t>Daten:		15 min Wetterdatenspeicherung</a:t>
            </a:r>
            <a:br>
              <a:rPr lang="de-DE" altLang="de-DE" dirty="0" smtClean="0"/>
            </a:br>
            <a:r>
              <a:rPr lang="de-DE" altLang="de-DE" dirty="0" smtClean="0"/>
              <a:t>		15 min Übertragung</a:t>
            </a:r>
          </a:p>
          <a:p>
            <a:pPr marL="0" indent="0">
              <a:buNone/>
              <a:defRPr/>
            </a:pPr>
            <a:r>
              <a:rPr lang="de-DE" altLang="de-DE" dirty="0" smtClean="0"/>
              <a:t>Übertragung:	</a:t>
            </a:r>
            <a:r>
              <a:rPr lang="de-DE" altLang="de-DE" dirty="0" err="1" smtClean="0"/>
              <a:t>LoRa</a:t>
            </a:r>
            <a:r>
              <a:rPr lang="de-DE" altLang="de-DE" dirty="0" smtClean="0"/>
              <a:t> WAN oder NB </a:t>
            </a:r>
            <a:r>
              <a:rPr lang="de-DE" altLang="de-DE" dirty="0" err="1" smtClean="0"/>
              <a:t>IoT</a:t>
            </a:r>
            <a:r>
              <a:rPr lang="de-DE" altLang="de-DE" dirty="0" smtClean="0"/>
              <a:t> </a:t>
            </a:r>
            <a:r>
              <a:rPr lang="de-DE" altLang="de-DE" sz="1200" dirty="0" smtClean="0">
                <a:hlinkClick r:id="rId2"/>
              </a:rPr>
              <a:t>(</a:t>
            </a:r>
            <a:r>
              <a:rPr lang="de-DE" sz="1200" dirty="0" smtClean="0">
                <a:hlinkClick r:id="rId2"/>
              </a:rPr>
              <a:t>Karte)</a:t>
            </a:r>
            <a:endParaRPr lang="de-DE" altLang="de-DE" sz="1200" dirty="0" smtClean="0"/>
          </a:p>
        </p:txBody>
      </p:sp>
      <p:pic>
        <p:nvPicPr>
          <p:cNvPr id="9" name="Grafik 8"/>
          <p:cNvPicPr>
            <a:picLocks noChangeAspect="1"/>
          </p:cNvPicPr>
          <p:nvPr/>
        </p:nvPicPr>
        <p:blipFill rotWithShape="1">
          <a:blip r:embed="rId3"/>
          <a:srcRect l="15210" t="8099" r="23869" b="12067"/>
          <a:stretch/>
        </p:blipFill>
        <p:spPr>
          <a:xfrm>
            <a:off x="8645195" y="1772984"/>
            <a:ext cx="3163988" cy="4510645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850" y="1849773"/>
            <a:ext cx="1292272" cy="2701253"/>
          </a:xfrm>
          <a:prstGeom prst="rect">
            <a:avLst/>
          </a:prstGeom>
        </p:spPr>
      </p:pic>
      <p:pic>
        <p:nvPicPr>
          <p:cNvPr id="11" name="Picture 2" descr="f32fa443-e2d0-4e66-b3da-d4f2327256a1@farmfacts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8" t="15065" r="3703" b="12128"/>
          <a:stretch/>
        </p:blipFill>
        <p:spPr bwMode="auto">
          <a:xfrm>
            <a:off x="7357996" y="2176224"/>
            <a:ext cx="1077167" cy="1871901"/>
          </a:xfrm>
          <a:prstGeom prst="rect">
            <a:avLst/>
          </a:prstGeom>
          <a:noFill/>
          <a:ln>
            <a:noFill/>
          </a:ln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63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el 17">
            <a:extLst>
              <a:ext uri="{FF2B5EF4-FFF2-40B4-BE49-F238E27FC236}">
                <a16:creationId xmlns="" xmlns:a16="http://schemas.microsoft.com/office/drawing/2014/main" id="{D919693D-46D8-6B4C-8F42-49E3FF18B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NEXT Wetterstation Eco</a:t>
            </a:r>
            <a:endParaRPr lang="de-DE" dirty="0"/>
          </a:p>
        </p:txBody>
      </p:sp>
      <p:sp>
        <p:nvSpPr>
          <p:cNvPr id="21" name="Inhaltsplatzhalter 20">
            <a:extLst>
              <a:ext uri="{FF2B5EF4-FFF2-40B4-BE49-F238E27FC236}">
                <a16:creationId xmlns="" xmlns:a16="http://schemas.microsoft.com/office/drawing/2014/main" id="{0BBB4455-8C2C-3840-9F90-85B217B32AF4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99267" y="1779772"/>
            <a:ext cx="6265600" cy="2251990"/>
          </a:xfrm>
        </p:spPr>
        <p:txBody>
          <a:bodyPr/>
          <a:lstStyle/>
          <a:p>
            <a:pPr>
              <a:defRPr/>
            </a:pPr>
            <a:r>
              <a:rPr lang="de-DE" altLang="de-DE" b="1" dirty="0" smtClean="0"/>
              <a:t>Merkmale</a:t>
            </a:r>
            <a:endParaRPr lang="de-DE" altLang="de-DE" b="1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 err="1"/>
              <a:t>Autarke</a:t>
            </a:r>
            <a:r>
              <a:rPr lang="en-US" dirty="0"/>
              <a:t> </a:t>
            </a:r>
            <a:r>
              <a:rPr lang="en-US" dirty="0" err="1"/>
              <a:t>Wetterstation</a:t>
            </a:r>
            <a:r>
              <a:rPr lang="en-US" dirty="0"/>
              <a:t> dank Solar Panel und </a:t>
            </a:r>
            <a:r>
              <a:rPr lang="en-US" dirty="0" err="1" smtClean="0"/>
              <a:t>Akku</a:t>
            </a:r>
            <a:endParaRPr lang="de-DE" altLang="de-DE" dirty="0" smtClean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altLang="de-DE" dirty="0" smtClean="0"/>
              <a:t>Kompatible </a:t>
            </a:r>
            <a:r>
              <a:rPr lang="de-DE" altLang="de-DE" dirty="0"/>
              <a:t>mit </a:t>
            </a:r>
            <a:r>
              <a:rPr lang="de-DE" altLang="de-DE" dirty="0" smtClean="0"/>
              <a:t>allen Sensoren </a:t>
            </a:r>
            <a:endParaRPr lang="de-DE" altLang="de-DE" dirty="0" smtClean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altLang="de-DE" dirty="0" smtClean="0"/>
              <a:t>Jederzeit </a:t>
            </a:r>
            <a:r>
              <a:rPr lang="de-DE" altLang="de-DE" dirty="0" smtClean="0"/>
              <a:t>erweiterbar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de-DE" dirty="0"/>
              <a:t>Weltweiter Zugriff auf die Daten per Browser und App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de-DE" dirty="0" smtClean="0"/>
              <a:t>Integriert </a:t>
            </a:r>
            <a:r>
              <a:rPr lang="de-DE" dirty="0"/>
              <a:t>in das NEXT </a:t>
            </a:r>
            <a:r>
              <a:rPr lang="de-DE" dirty="0" err="1"/>
              <a:t>Farming</a:t>
            </a:r>
            <a:r>
              <a:rPr lang="de-DE" dirty="0"/>
              <a:t> OFFICE </a:t>
            </a:r>
            <a:r>
              <a:rPr lang="de-DE" dirty="0" smtClean="0"/>
              <a:t>AG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de-DE" dirty="0" smtClean="0"/>
              <a:t>Geeignet für </a:t>
            </a:r>
            <a:r>
              <a:rPr lang="de-DE" dirty="0" err="1" smtClean="0"/>
              <a:t>Niederschlagsmonitoring</a:t>
            </a:r>
            <a:r>
              <a:rPr lang="de-DE" dirty="0" smtClean="0"/>
              <a:t>, Bodenfeuchtemessung, Pegelmessung und Krankheitsmodellierung</a:t>
            </a: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="" xmlns:a16="http://schemas.microsoft.com/office/drawing/2014/main" id="{F117245E-F9C7-EB4B-99FC-B2F7DAD019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7" name="Grafi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438"/>
          <a:stretch/>
        </p:blipFill>
        <p:spPr bwMode="auto">
          <a:xfrm>
            <a:off x="6657789" y="2094286"/>
            <a:ext cx="5187078" cy="2761797"/>
          </a:xfrm>
          <a:prstGeom prst="rect">
            <a:avLst/>
          </a:prstGeom>
          <a:noFill/>
          <a:ln>
            <a:noFill/>
          </a:ln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platzhalter 1"/>
          <p:cNvSpPr txBox="1">
            <a:spLocks noGrp="1"/>
          </p:cNvSpPr>
          <p:nvPr>
            <p:ph sz="quarter" idx="18"/>
          </p:nvPr>
        </p:nvSpPr>
        <p:spPr bwMode="auto">
          <a:xfrm>
            <a:off x="499267" y="4390039"/>
            <a:ext cx="10882032" cy="1833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40500" tIns="0" rIns="0" bIns="0">
            <a:spAutoFit/>
          </a:bodyPr>
          <a:lstStyle>
            <a:lvl1pPr marL="342900" indent="-342900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265113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530225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795338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1060450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de-DE" altLang="de-DE" b="1" dirty="0" smtClean="0"/>
              <a:t>Technische Daten</a:t>
            </a:r>
          </a:p>
          <a:p>
            <a:pPr marL="0" indent="0">
              <a:buNone/>
              <a:defRPr/>
            </a:pPr>
            <a:r>
              <a:rPr lang="de-DE" altLang="de-DE" dirty="0" smtClean="0"/>
              <a:t>Akku:		6V </a:t>
            </a:r>
            <a:r>
              <a:rPr lang="de-DE" altLang="de-DE" dirty="0" err="1" smtClean="0"/>
              <a:t>Bleiakku</a:t>
            </a:r>
            <a:r>
              <a:rPr lang="de-DE" altLang="de-DE" dirty="0"/>
              <a:t/>
            </a:r>
            <a:br>
              <a:rPr lang="de-DE" altLang="de-DE" dirty="0"/>
            </a:br>
            <a:r>
              <a:rPr lang="de-DE" altLang="de-DE" dirty="0" smtClean="0"/>
              <a:t>Strom:		1,5 Watt Solarpanel</a:t>
            </a:r>
            <a:r>
              <a:rPr lang="de-DE" altLang="de-DE" dirty="0"/>
              <a:t/>
            </a:r>
            <a:br>
              <a:rPr lang="de-DE" altLang="de-DE" dirty="0"/>
            </a:br>
            <a:r>
              <a:rPr lang="de-DE" altLang="de-DE" dirty="0" smtClean="0"/>
              <a:t>Speicher:		8 MB</a:t>
            </a:r>
            <a:br>
              <a:rPr lang="de-DE" altLang="de-DE" dirty="0" smtClean="0"/>
            </a:br>
            <a:r>
              <a:rPr lang="de-DE" altLang="de-DE" dirty="0" smtClean="0"/>
              <a:t>Daten:		15 min Wetterdatenspeicherung</a:t>
            </a:r>
            <a:br>
              <a:rPr lang="de-DE" altLang="de-DE" dirty="0" smtClean="0"/>
            </a:br>
            <a:r>
              <a:rPr lang="de-DE" altLang="de-DE" dirty="0" smtClean="0"/>
              <a:t>		30 min Übertragung</a:t>
            </a:r>
          </a:p>
          <a:p>
            <a:pPr marL="0" indent="0">
              <a:buNone/>
              <a:defRPr/>
            </a:pPr>
            <a:r>
              <a:rPr lang="de-DE" altLang="de-DE" dirty="0" smtClean="0"/>
              <a:t>Übertragung:	2G + </a:t>
            </a:r>
            <a:r>
              <a:rPr lang="de-DE" altLang="de-DE" dirty="0" smtClean="0"/>
              <a:t>4G / </a:t>
            </a:r>
            <a:r>
              <a:rPr lang="de-DE" altLang="de-DE" dirty="0" err="1" smtClean="0"/>
              <a:t>LoRa</a:t>
            </a:r>
            <a:r>
              <a:rPr lang="de-DE" altLang="de-DE" dirty="0" smtClean="0"/>
              <a:t> WAN / NB </a:t>
            </a:r>
            <a:r>
              <a:rPr lang="de-DE" altLang="de-DE" dirty="0" err="1" smtClean="0"/>
              <a:t>IoT</a:t>
            </a:r>
            <a:endParaRPr lang="de-DE" altLang="de-DE" dirty="0" smtClean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3"/>
          <a:srcRect t="60128"/>
          <a:stretch/>
        </p:blipFill>
        <p:spPr>
          <a:xfrm>
            <a:off x="6657789" y="4909967"/>
            <a:ext cx="5187078" cy="92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91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el 17">
            <a:extLst>
              <a:ext uri="{FF2B5EF4-FFF2-40B4-BE49-F238E27FC236}">
                <a16:creationId xmlns="" xmlns:a16="http://schemas.microsoft.com/office/drawing/2014/main" id="{D919693D-46D8-6B4C-8F42-49E3FF18B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NEXT Wetterstation Pro</a:t>
            </a:r>
            <a:endParaRPr lang="de-DE" dirty="0"/>
          </a:p>
        </p:txBody>
      </p:sp>
      <p:sp>
        <p:nvSpPr>
          <p:cNvPr id="21" name="Inhaltsplatzhalter 20">
            <a:extLst>
              <a:ext uri="{FF2B5EF4-FFF2-40B4-BE49-F238E27FC236}">
                <a16:creationId xmlns="" xmlns:a16="http://schemas.microsoft.com/office/drawing/2014/main" id="{0BBB4455-8C2C-3840-9F90-85B217B32AF4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99267" y="1812025"/>
            <a:ext cx="10882032" cy="1592030"/>
          </a:xfrm>
        </p:spPr>
        <p:txBody>
          <a:bodyPr/>
          <a:lstStyle/>
          <a:p>
            <a:pPr>
              <a:defRPr/>
            </a:pPr>
            <a:r>
              <a:rPr lang="de-DE" altLang="de-DE" b="1" dirty="0" smtClean="0"/>
              <a:t>Merkmale</a:t>
            </a:r>
            <a:endParaRPr lang="de-DE" altLang="de-DE" b="1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dirty="0" err="1" smtClean="0"/>
              <a:t>Autarke</a:t>
            </a:r>
            <a:r>
              <a:rPr lang="en-US" dirty="0" smtClean="0"/>
              <a:t> </a:t>
            </a:r>
            <a:r>
              <a:rPr lang="en-US" dirty="0" err="1"/>
              <a:t>Wetterstation</a:t>
            </a:r>
            <a:r>
              <a:rPr lang="en-US" dirty="0"/>
              <a:t> dank Solar Panel und </a:t>
            </a:r>
            <a:r>
              <a:rPr lang="en-US" dirty="0" err="1" smtClean="0"/>
              <a:t>Akku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dirty="0"/>
              <a:t>Weltweiter Zugriff auf die Daten per Browser und App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dirty="0"/>
              <a:t>Integriert in das NEXT </a:t>
            </a:r>
            <a:r>
              <a:rPr lang="de-DE" dirty="0" err="1"/>
              <a:t>Farming</a:t>
            </a:r>
            <a:r>
              <a:rPr lang="de-DE" dirty="0"/>
              <a:t> OFFICE </a:t>
            </a:r>
            <a:r>
              <a:rPr lang="de-DE" dirty="0" smtClean="0"/>
              <a:t>AG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altLang="de-DE" dirty="0" smtClean="0"/>
              <a:t>Kompatible </a:t>
            </a:r>
            <a:r>
              <a:rPr lang="de-DE" altLang="de-DE" dirty="0"/>
              <a:t>mit </a:t>
            </a:r>
            <a:r>
              <a:rPr lang="de-DE" altLang="de-DE" dirty="0" smtClean="0"/>
              <a:t>allen Sensoren </a:t>
            </a:r>
            <a:endParaRPr lang="de-DE" altLang="de-DE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altLang="de-DE" dirty="0" smtClean="0"/>
              <a:t>Jederzeit erweiterbar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de-DE" dirty="0" smtClean="0"/>
              <a:t>Geeignet </a:t>
            </a:r>
            <a:r>
              <a:rPr lang="de-DE" dirty="0"/>
              <a:t>für </a:t>
            </a:r>
            <a:r>
              <a:rPr lang="de-DE" dirty="0" smtClean="0"/>
              <a:t>Wetterdatenerfassung, Bewässerungssteuerung </a:t>
            </a:r>
            <a:br>
              <a:rPr lang="de-DE" dirty="0" smtClean="0"/>
            </a:br>
            <a:r>
              <a:rPr lang="de-DE" dirty="0" smtClean="0"/>
              <a:t>und </a:t>
            </a:r>
            <a:r>
              <a:rPr lang="de-DE" dirty="0"/>
              <a:t>Krankheitsmodellierung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de-DE" dirty="0"/>
          </a:p>
          <a:p>
            <a:pPr marL="214313" indent="-214313">
              <a:defRPr/>
            </a:pP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="" xmlns:a16="http://schemas.microsoft.com/office/drawing/2014/main" id="{F117245E-F9C7-EB4B-99FC-B2F7DAD019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8" name="Textplatzhalter 1"/>
          <p:cNvSpPr txBox="1">
            <a:spLocks noGrp="1"/>
          </p:cNvSpPr>
          <p:nvPr>
            <p:ph sz="quarter" idx="18"/>
          </p:nvPr>
        </p:nvSpPr>
        <p:spPr bwMode="auto">
          <a:xfrm>
            <a:off x="499267" y="4511400"/>
            <a:ext cx="10882032" cy="1833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40500" tIns="0" rIns="0" bIns="0">
            <a:spAutoFit/>
          </a:bodyPr>
          <a:lstStyle>
            <a:lvl1pPr marL="342900" indent="-342900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265113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530225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795338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1060450" indent="-265113" algn="l" rtl="0" eaLnBrk="0" fontAlgn="base" hangingPunct="0">
              <a:spcBef>
                <a:spcPct val="0"/>
              </a:spcBef>
              <a:spcAft>
                <a:spcPts val="1100"/>
              </a:spcAft>
              <a:buFont typeface="Arial" panose="020B0604020202020204" pitchFamily="34" charset="0"/>
              <a:buChar char="–"/>
              <a:defRPr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25880" indent="-265176" algn="l" defTabSz="914400" rtl="0" eaLnBrk="1" latinLnBrk="0" hangingPunct="1">
              <a:spcBef>
                <a:spcPts val="0"/>
              </a:spcBef>
              <a:spcAft>
                <a:spcPts val="1100"/>
              </a:spcAft>
              <a:buFont typeface="Arial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de-DE" altLang="de-DE" b="1" dirty="0" smtClean="0"/>
              <a:t>Technische Daten</a:t>
            </a:r>
          </a:p>
          <a:p>
            <a:pPr marL="0" indent="0">
              <a:buNone/>
              <a:defRPr/>
            </a:pPr>
            <a:r>
              <a:rPr lang="de-DE" altLang="de-DE" dirty="0" smtClean="0"/>
              <a:t>Akku:		6V </a:t>
            </a:r>
            <a:r>
              <a:rPr lang="de-DE" altLang="de-DE" dirty="0" err="1" smtClean="0"/>
              <a:t>Bleiakku</a:t>
            </a:r>
            <a:r>
              <a:rPr lang="de-DE" altLang="de-DE" dirty="0"/>
              <a:t/>
            </a:r>
            <a:br>
              <a:rPr lang="de-DE" altLang="de-DE" dirty="0"/>
            </a:br>
            <a:r>
              <a:rPr lang="de-DE" altLang="de-DE" dirty="0" smtClean="0"/>
              <a:t>Strom:		1,5 Watt Solarpanel</a:t>
            </a:r>
            <a:r>
              <a:rPr lang="de-DE" altLang="de-DE" dirty="0"/>
              <a:t/>
            </a:r>
            <a:br>
              <a:rPr lang="de-DE" altLang="de-DE" dirty="0"/>
            </a:br>
            <a:r>
              <a:rPr lang="de-DE" altLang="de-DE" dirty="0" smtClean="0"/>
              <a:t>Speicher:		8 MB</a:t>
            </a:r>
            <a:br>
              <a:rPr lang="de-DE" altLang="de-DE" dirty="0" smtClean="0"/>
            </a:br>
            <a:r>
              <a:rPr lang="de-DE" altLang="de-DE" dirty="0" smtClean="0"/>
              <a:t>Daten:		15 min Wetterdatenspeicherung</a:t>
            </a:r>
            <a:br>
              <a:rPr lang="de-DE" altLang="de-DE" dirty="0" smtClean="0"/>
            </a:br>
            <a:r>
              <a:rPr lang="de-DE" altLang="de-DE" dirty="0" smtClean="0"/>
              <a:t>		30min Übertragung</a:t>
            </a:r>
          </a:p>
          <a:p>
            <a:pPr marL="0" indent="0">
              <a:buNone/>
              <a:defRPr/>
            </a:pPr>
            <a:r>
              <a:rPr lang="de-DE" altLang="de-DE" dirty="0" smtClean="0"/>
              <a:t>Übertragung:	2G + </a:t>
            </a:r>
            <a:r>
              <a:rPr lang="de-DE" altLang="de-DE" dirty="0" smtClean="0"/>
              <a:t>4G</a:t>
            </a:r>
            <a:endParaRPr lang="de-DE" altLang="de-DE" dirty="0" smtClean="0"/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11"/>
          <a:stretch/>
        </p:blipFill>
        <p:spPr>
          <a:xfrm>
            <a:off x="6934200" y="1812025"/>
            <a:ext cx="4857153" cy="2286739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176" y="4103288"/>
            <a:ext cx="4775200" cy="2253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52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NEXT </a:t>
            </a:r>
            <a:r>
              <a:rPr lang="de-DE" dirty="0" err="1" smtClean="0"/>
              <a:t>Sericevertrag</a:t>
            </a:r>
            <a:r>
              <a:rPr lang="de-DE" dirty="0" smtClean="0"/>
              <a:t> – passender Service für Ihre Station</a:t>
            </a:r>
            <a:endParaRPr lang="de-DE" dirty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7" name="Textfeld 6"/>
          <p:cNvSpPr txBox="1"/>
          <p:nvPr/>
        </p:nvSpPr>
        <p:spPr>
          <a:xfrm>
            <a:off x="557191" y="2125739"/>
            <a:ext cx="3352800" cy="353943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de-DE" b="1" dirty="0"/>
              <a:t>Servicevertrag </a:t>
            </a:r>
            <a:r>
              <a:rPr lang="de-DE" b="1" dirty="0" smtClean="0"/>
              <a:t>– S</a:t>
            </a:r>
          </a:p>
          <a:p>
            <a:endParaRPr lang="de-DE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Roaming </a:t>
            </a:r>
            <a:r>
              <a:rPr lang="de-DE" sz="1400" dirty="0"/>
              <a:t>in alle </a:t>
            </a:r>
            <a:r>
              <a:rPr lang="de-DE" sz="1400" dirty="0" smtClean="0"/>
              <a:t>DE-Netze</a:t>
            </a:r>
            <a:endParaRPr lang="de-DE" sz="14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2G </a:t>
            </a:r>
            <a:r>
              <a:rPr lang="de-DE" sz="1400" dirty="0"/>
              <a:t>+ </a:t>
            </a:r>
            <a:r>
              <a:rPr lang="de-DE" sz="1400" dirty="0" smtClean="0"/>
              <a:t>3G + 4G </a:t>
            </a:r>
            <a:r>
              <a:rPr lang="de-DE" sz="1400" dirty="0"/>
              <a:t>und NB </a:t>
            </a:r>
            <a:r>
              <a:rPr lang="de-DE" sz="1400" dirty="0" err="1" smtClean="0"/>
              <a:t>IoT</a:t>
            </a:r>
            <a:endParaRPr lang="de-DE" sz="14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Geeignet für </a:t>
            </a:r>
            <a:r>
              <a:rPr lang="de-DE" sz="1400" dirty="0" smtClean="0"/>
              <a:t>die Datenübertragung aller Wetterstationsmodelle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Roaming in </a:t>
            </a:r>
            <a:r>
              <a:rPr lang="de-DE" sz="1400" dirty="0" smtClean="0"/>
              <a:t>weiteren </a:t>
            </a:r>
            <a:r>
              <a:rPr lang="de-DE" sz="1400" dirty="0"/>
              <a:t>100 </a:t>
            </a:r>
            <a:r>
              <a:rPr lang="de-DE" sz="1400" dirty="0" smtClean="0"/>
              <a:t>Ländern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Keine Warn-SMS möglich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Telefonsupport</a:t>
            </a:r>
            <a:endParaRPr lang="de-DE" sz="1400" dirty="0"/>
          </a:p>
          <a:p>
            <a:endParaRPr lang="de-DE" dirty="0"/>
          </a:p>
          <a:p>
            <a:endParaRPr lang="de-DE" dirty="0" smtClean="0"/>
          </a:p>
          <a:p>
            <a:endParaRPr lang="de-DE" dirty="0"/>
          </a:p>
          <a:p>
            <a:endParaRPr lang="de-DE" dirty="0" smtClean="0"/>
          </a:p>
          <a:p>
            <a:endParaRPr lang="de-DE" dirty="0"/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614" y="4271027"/>
            <a:ext cx="2507954" cy="1305510"/>
          </a:xfrm>
          <a:prstGeom prst="rect">
            <a:avLst/>
          </a:prstGeom>
        </p:spPr>
      </p:pic>
      <p:sp>
        <p:nvSpPr>
          <p:cNvPr id="9" name="Textfeld 8"/>
          <p:cNvSpPr txBox="1"/>
          <p:nvPr/>
        </p:nvSpPr>
        <p:spPr>
          <a:xfrm>
            <a:off x="4376462" y="2131915"/>
            <a:ext cx="3312000" cy="355481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de-DE" b="1" dirty="0"/>
              <a:t>Servicevertrag </a:t>
            </a:r>
            <a:r>
              <a:rPr lang="de-DE" b="1" dirty="0" smtClean="0"/>
              <a:t>– M</a:t>
            </a:r>
          </a:p>
          <a:p>
            <a:endParaRPr lang="de-DE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Roaming </a:t>
            </a:r>
            <a:r>
              <a:rPr lang="de-DE" sz="1400" dirty="0"/>
              <a:t>in alle </a:t>
            </a:r>
            <a:r>
              <a:rPr lang="de-DE" sz="1400" dirty="0" smtClean="0"/>
              <a:t>DE-Netze</a:t>
            </a:r>
            <a:endParaRPr lang="de-DE" sz="14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2G </a:t>
            </a:r>
            <a:r>
              <a:rPr lang="de-DE" sz="1400" dirty="0"/>
              <a:t>+ </a:t>
            </a:r>
            <a:r>
              <a:rPr lang="de-DE" sz="1400" dirty="0" smtClean="0"/>
              <a:t>3G + 4G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Geeignet </a:t>
            </a:r>
            <a:r>
              <a:rPr lang="de-DE" sz="1400" dirty="0"/>
              <a:t>für </a:t>
            </a:r>
            <a:r>
              <a:rPr lang="de-DE" sz="1400" dirty="0" smtClean="0"/>
              <a:t>die Datenübertragung von Eco und Pro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Roaming </a:t>
            </a:r>
            <a:r>
              <a:rPr lang="de-DE" sz="1400" dirty="0" smtClean="0"/>
              <a:t>in allen Ländern der EU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Warn-SMS möglich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Telefonsupport</a:t>
            </a:r>
            <a:endParaRPr lang="de-DE" sz="1400" dirty="0"/>
          </a:p>
          <a:p>
            <a:endParaRPr lang="de-DE" dirty="0"/>
          </a:p>
          <a:p>
            <a:endParaRPr lang="de-DE" dirty="0" smtClean="0"/>
          </a:p>
          <a:p>
            <a:endParaRPr lang="de-DE" dirty="0" smtClean="0"/>
          </a:p>
          <a:p>
            <a:endParaRPr lang="de-DE" sz="700" dirty="0" smtClean="0"/>
          </a:p>
          <a:p>
            <a:endParaRPr lang="de-DE" sz="1200" dirty="0" smtClean="0"/>
          </a:p>
          <a:p>
            <a:endParaRPr lang="de-DE" dirty="0"/>
          </a:p>
        </p:txBody>
      </p:sp>
      <p:sp>
        <p:nvSpPr>
          <p:cNvPr id="10" name="Textfeld 9"/>
          <p:cNvSpPr txBox="1"/>
          <p:nvPr/>
        </p:nvSpPr>
        <p:spPr>
          <a:xfrm>
            <a:off x="8195733" y="2131915"/>
            <a:ext cx="3310467" cy="353943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de-DE" b="1" dirty="0"/>
              <a:t>Servicevertrag </a:t>
            </a:r>
            <a:r>
              <a:rPr lang="de-DE" b="1" dirty="0" smtClean="0"/>
              <a:t>– L</a:t>
            </a:r>
          </a:p>
          <a:p>
            <a:endParaRPr lang="de-DE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Roaming in alle DE-Netze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2G + 3G + 4G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Geeignet für die Datenübertragung von Eco und Pro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Roaming in allen Ländern der EU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/>
              <a:t>Warn-SMS möglich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smtClean="0"/>
              <a:t>Telefonsupport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de-DE" sz="1400" dirty="0" err="1" smtClean="0"/>
              <a:t>iMeteo</a:t>
            </a:r>
            <a:r>
              <a:rPr lang="de-DE" sz="1400" dirty="0" smtClean="0"/>
              <a:t> Prognosedienst</a:t>
            </a:r>
            <a:endParaRPr lang="de-DE" sz="1400" dirty="0"/>
          </a:p>
          <a:p>
            <a:endParaRPr lang="de-DE" dirty="0"/>
          </a:p>
          <a:p>
            <a:endParaRPr lang="de-DE" dirty="0" smtClean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/>
          </a:p>
          <a:p>
            <a:endParaRPr lang="de-DE" sz="100" dirty="0" smtClean="0"/>
          </a:p>
          <a:p>
            <a:endParaRPr lang="de-DE" sz="100" dirty="0" smtClean="0"/>
          </a:p>
          <a:p>
            <a:endParaRPr lang="de-DE" dirty="0"/>
          </a:p>
        </p:txBody>
      </p:sp>
      <p:pic>
        <p:nvPicPr>
          <p:cNvPr id="12" name="Grafi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456" y="4271027"/>
            <a:ext cx="1168095" cy="1168095"/>
          </a:xfrm>
          <a:prstGeom prst="rect">
            <a:avLst/>
          </a:prstGeom>
        </p:spPr>
      </p:pic>
      <p:pic>
        <p:nvPicPr>
          <p:cNvPr id="13" name="Inhaltsplatzhalter 6"/>
          <p:cNvPicPr>
            <a:picLocks noGrp="1" noChangeAspect="1"/>
          </p:cNvPicPr>
          <p:nvPr>
            <p:ph sz="quarter" idx="18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6305" y="4509970"/>
            <a:ext cx="1148495" cy="1077006"/>
          </a:xfrm>
        </p:spPr>
      </p:pic>
    </p:spTree>
    <p:extLst>
      <p:ext uri="{BB962C8B-B14F-4D97-AF65-F5344CB8AC3E}">
        <p14:creationId xmlns:p14="http://schemas.microsoft.com/office/powerpoint/2010/main" val="2933128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el 11">
            <a:extLst>
              <a:ext uri="{FF2B5EF4-FFF2-40B4-BE49-F238E27FC236}">
                <a16:creationId xmlns:a16="http://schemas.microsoft.com/office/drawing/2014/main" xmlns="" id="{A8C5E409-945D-2D43-8D8A-925300DA0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Wetterdaten, Analyse und Prognose</a:t>
            </a:r>
            <a:endParaRPr lang="de-DE" dirty="0"/>
          </a:p>
        </p:txBody>
      </p:sp>
      <p:sp>
        <p:nvSpPr>
          <p:cNvPr id="13" name="Inhaltsplatzhalter 12">
            <a:extLst>
              <a:ext uri="{FF2B5EF4-FFF2-40B4-BE49-F238E27FC236}">
                <a16:creationId xmlns:a16="http://schemas.microsoft.com/office/drawing/2014/main" xmlns="" id="{043C068B-6794-664F-9A14-F28813E09FE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de-DE" dirty="0" smtClean="0"/>
              <a:t>NEXT Wetterstation</a:t>
            </a: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xmlns="" id="{47215028-1451-4C41-82B5-E875D58ED4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27573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="" xmlns:a16="http://schemas.microsoft.com/office/drawing/2014/main" id="{3D1D3F4B-0A76-AF42-9171-2B3F098EE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869" y="1245991"/>
            <a:ext cx="10093271" cy="332399"/>
          </a:xfrm>
        </p:spPr>
        <p:txBody>
          <a:bodyPr/>
          <a:lstStyle/>
          <a:p>
            <a:r>
              <a:rPr lang="de-DE" sz="2400" dirty="0" smtClean="0"/>
              <a:t>Wetterdaten im NEXT </a:t>
            </a:r>
            <a:r>
              <a:rPr lang="de-DE" sz="2400" dirty="0" err="1" smtClean="0"/>
              <a:t>Farming</a:t>
            </a:r>
            <a:r>
              <a:rPr lang="de-DE" sz="2400" baseline="30000" dirty="0" err="1" smtClean="0"/>
              <a:t>OFFICE</a:t>
            </a:r>
            <a:endParaRPr lang="de-DE" sz="2400" baseline="30000" dirty="0"/>
          </a:p>
        </p:txBody>
      </p:sp>
      <p:sp>
        <p:nvSpPr>
          <p:cNvPr id="11" name="Bildplatzhalter 10">
            <a:extLst>
              <a:ext uri="{FF2B5EF4-FFF2-40B4-BE49-F238E27FC236}">
                <a16:creationId xmlns="" xmlns:a16="http://schemas.microsoft.com/office/drawing/2014/main" id="{5C68AC17-9535-3245-9648-EB16C4A094A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12" name="Bildplatzhalter 11">
            <a:extLst>
              <a:ext uri="{FF2B5EF4-FFF2-40B4-BE49-F238E27FC236}">
                <a16:creationId xmlns="" xmlns:a16="http://schemas.microsoft.com/office/drawing/2014/main" id="{738BF5E1-3C34-2F49-978D-8ADAE74889C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13" name="Bildplatzhalter 12">
            <a:extLst>
              <a:ext uri="{FF2B5EF4-FFF2-40B4-BE49-F238E27FC236}">
                <a16:creationId xmlns="" xmlns:a16="http://schemas.microsoft.com/office/drawing/2014/main" id="{9A283852-B9AE-1444-B59D-C6650A8966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17" name="Textplatzhalter 16">
            <a:extLst>
              <a:ext uri="{FF2B5EF4-FFF2-40B4-BE49-F238E27FC236}">
                <a16:creationId xmlns="" xmlns:a16="http://schemas.microsoft.com/office/drawing/2014/main" id="{2F9EBA36-EA9D-D64A-A8B5-C897CEC8899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4" name="Inhaltsplatzhalter 13">
            <a:extLst>
              <a:ext uri="{FF2B5EF4-FFF2-40B4-BE49-F238E27FC236}">
                <a16:creationId xmlns="" xmlns:a16="http://schemas.microsoft.com/office/drawing/2014/main" id="{38D0E44A-2BDB-EC4D-936B-1B69DA0C389C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5" name="Inhaltsplatzhalter 14">
            <a:extLst>
              <a:ext uri="{FF2B5EF4-FFF2-40B4-BE49-F238E27FC236}">
                <a16:creationId xmlns="" xmlns:a16="http://schemas.microsoft.com/office/drawing/2014/main" id="{189BD059-019C-A342-8CDB-3F730D098BAF}"/>
              </a:ext>
            </a:extLst>
          </p:cNvPr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6" name="Fußzeilenplatzhalter 15">
            <a:extLst>
              <a:ext uri="{FF2B5EF4-FFF2-40B4-BE49-F238E27FC236}">
                <a16:creationId xmlns="" xmlns:a16="http://schemas.microsoft.com/office/drawing/2014/main" id="{BBBBDDDF-7295-4A4B-AC83-5718A7130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4704" y="1837039"/>
            <a:ext cx="8425131" cy="4429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934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="" xmlns:a16="http://schemas.microsoft.com/office/drawing/2014/main" id="{3D1D3F4B-0A76-AF42-9171-2B3F098EE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869" y="1245991"/>
            <a:ext cx="10093271" cy="332399"/>
          </a:xfrm>
        </p:spPr>
        <p:txBody>
          <a:bodyPr/>
          <a:lstStyle/>
          <a:p>
            <a:r>
              <a:rPr lang="de-DE" sz="2400" dirty="0" smtClean="0"/>
              <a:t>Wetterdaten im NEXT </a:t>
            </a:r>
            <a:r>
              <a:rPr lang="de-DE" sz="2400" dirty="0" err="1" smtClean="0"/>
              <a:t>Farming</a:t>
            </a:r>
            <a:r>
              <a:rPr lang="de-DE" sz="2400" baseline="30000" dirty="0" err="1" smtClean="0"/>
              <a:t>OFFICE</a:t>
            </a:r>
            <a:r>
              <a:rPr lang="de-DE" sz="2400" baseline="30000" dirty="0" smtClean="0"/>
              <a:t> </a:t>
            </a:r>
            <a:r>
              <a:rPr lang="de-DE" sz="2400" dirty="0" smtClean="0"/>
              <a:t>- Maßnahmenbuchung</a:t>
            </a:r>
            <a:endParaRPr lang="de-DE" sz="2400" dirty="0"/>
          </a:p>
        </p:txBody>
      </p:sp>
      <p:sp>
        <p:nvSpPr>
          <p:cNvPr id="16" name="Fußzeilenplatzhalter 15">
            <a:extLst>
              <a:ext uri="{FF2B5EF4-FFF2-40B4-BE49-F238E27FC236}">
                <a16:creationId xmlns="" xmlns:a16="http://schemas.microsoft.com/office/drawing/2014/main" id="{BBBBDDDF-7295-4A4B-AC83-5718A7130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066" y="1742259"/>
            <a:ext cx="8539660" cy="4609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25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="" xmlns:a16="http://schemas.microsoft.com/office/drawing/2014/main" id="{3D1D3F4B-0A76-AF42-9171-2B3F098EE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869" y="1245991"/>
            <a:ext cx="10093271" cy="332399"/>
          </a:xfrm>
        </p:spPr>
        <p:txBody>
          <a:bodyPr/>
          <a:lstStyle/>
          <a:p>
            <a:r>
              <a:rPr lang="de-DE" sz="2400" dirty="0" smtClean="0"/>
              <a:t>Wetterdaten im NEXT </a:t>
            </a:r>
            <a:r>
              <a:rPr lang="de-DE" sz="2400" dirty="0" err="1" smtClean="0"/>
              <a:t>Farming</a:t>
            </a:r>
            <a:r>
              <a:rPr lang="de-DE" sz="2400" baseline="30000" dirty="0" err="1" smtClean="0"/>
              <a:t>OFFICE</a:t>
            </a:r>
            <a:r>
              <a:rPr lang="de-DE" sz="2400" baseline="30000" dirty="0" smtClean="0"/>
              <a:t> </a:t>
            </a:r>
            <a:r>
              <a:rPr lang="de-DE" sz="2400" dirty="0" smtClean="0"/>
              <a:t>- Auswertung</a:t>
            </a:r>
            <a:endParaRPr lang="de-DE" sz="2400" dirty="0"/>
          </a:p>
        </p:txBody>
      </p:sp>
      <p:sp>
        <p:nvSpPr>
          <p:cNvPr id="16" name="Fußzeilenplatzhalter 15">
            <a:extLst>
              <a:ext uri="{FF2B5EF4-FFF2-40B4-BE49-F238E27FC236}">
                <a16:creationId xmlns="" xmlns:a16="http://schemas.microsoft.com/office/drawing/2014/main" id="{BBBBDDDF-7295-4A4B-AC83-5718A7130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2"/>
          <a:srcRect l="675" r="-675" b="52117"/>
          <a:stretch/>
        </p:blipFill>
        <p:spPr>
          <a:xfrm>
            <a:off x="5591830" y="1953089"/>
            <a:ext cx="5767918" cy="2364176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830" y="4884178"/>
            <a:ext cx="5893000" cy="1280324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9408" y="1953089"/>
            <a:ext cx="4140033" cy="4211413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270875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el 9">
            <a:extLst>
              <a:ext uri="{FF2B5EF4-FFF2-40B4-BE49-F238E27FC236}">
                <a16:creationId xmlns="" xmlns:a16="http://schemas.microsoft.com/office/drawing/2014/main" id="{3D1D3F4B-0A76-AF42-9171-2B3F098EE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869" y="1245991"/>
            <a:ext cx="10093271" cy="332399"/>
          </a:xfrm>
        </p:spPr>
        <p:txBody>
          <a:bodyPr/>
          <a:lstStyle/>
          <a:p>
            <a:r>
              <a:rPr lang="de-DE" sz="2400" dirty="0" smtClean="0"/>
              <a:t>Wetterdaten im NEXT </a:t>
            </a:r>
            <a:r>
              <a:rPr lang="de-DE" sz="2400" dirty="0" err="1" smtClean="0"/>
              <a:t>Farming</a:t>
            </a:r>
            <a:r>
              <a:rPr lang="de-DE" sz="2400" baseline="30000" dirty="0" err="1" smtClean="0"/>
              <a:t>OFFICE</a:t>
            </a:r>
            <a:r>
              <a:rPr lang="de-DE" sz="2400" baseline="30000" dirty="0" smtClean="0"/>
              <a:t> </a:t>
            </a:r>
            <a:r>
              <a:rPr lang="de-DE" sz="2400" dirty="0" smtClean="0"/>
              <a:t>- Dashboard</a:t>
            </a:r>
            <a:endParaRPr lang="de-DE" sz="2400" dirty="0"/>
          </a:p>
        </p:txBody>
      </p:sp>
      <p:sp>
        <p:nvSpPr>
          <p:cNvPr id="16" name="Fußzeilenplatzhalter 15">
            <a:extLst>
              <a:ext uri="{FF2B5EF4-FFF2-40B4-BE49-F238E27FC236}">
                <a16:creationId xmlns="" xmlns:a16="http://schemas.microsoft.com/office/drawing/2014/main" id="{BBBBDDDF-7295-4A4B-AC83-5718A7130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/>
          <a:srcRect b="4124"/>
          <a:stretch/>
        </p:blipFill>
        <p:spPr>
          <a:xfrm>
            <a:off x="3386666" y="1850014"/>
            <a:ext cx="5464507" cy="449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02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Bodenfeuchte in sechs Tiefen mit </a:t>
            </a:r>
            <a:r>
              <a:rPr lang="de-DE" sz="2300" dirty="0" err="1" smtClean="0"/>
              <a:t>Sentek</a:t>
            </a:r>
            <a:r>
              <a:rPr lang="de-DE" sz="2300" dirty="0" smtClean="0"/>
              <a:t> Drill </a:t>
            </a:r>
            <a:r>
              <a:rPr lang="de-DE" sz="2300" smtClean="0"/>
              <a:t>&amp; Drop</a:t>
            </a:r>
            <a:endParaRPr lang="de-DE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1" name="Inhaltsplatzhalter 10"/>
          <p:cNvPicPr>
            <a:picLocks noGrp="1" noChangeAspect="1"/>
          </p:cNvPicPr>
          <p:nvPr>
            <p:ph sz="quarter" idx="18"/>
          </p:nvPr>
        </p:nvPicPr>
        <p:blipFill>
          <a:blip r:embed="rId2"/>
          <a:stretch>
            <a:fillRect/>
          </a:stretch>
        </p:blipFill>
        <p:spPr>
          <a:xfrm>
            <a:off x="452976" y="1944130"/>
            <a:ext cx="7897813" cy="4247743"/>
          </a:xfrm>
          <a:prstGeom prst="rect">
            <a:avLst/>
          </a:prstGeom>
          <a:ln>
            <a:noFill/>
          </a:ln>
        </p:spPr>
      </p:pic>
      <p:pic>
        <p:nvPicPr>
          <p:cNvPr id="28" name="Inhaltsplatzhalter 27"/>
          <p:cNvPicPr>
            <a:picLocks noGrp="1" noChangeAspect="1"/>
          </p:cNvPicPr>
          <p:nvPr>
            <p:ph sz="quarter" idx="17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87" b="98827" l="269" r="99705">
                        <a14:foregroundMark x1="99758" y1="73120" x2="99758" y2="73120"/>
                        <a14:foregroundMark x1="11738" y1="4587" x2="11738" y2="4587"/>
                        <a14:foregroundMark x1="295" y1="7040" x2="295" y2="7040"/>
                        <a14:foregroundMark x1="1988" y1="95040" x2="1988" y2="95040"/>
                        <a14:foregroundMark x1="96965" y1="98827" x2="96965" y2="98827"/>
                        <a14:foregroundMark x1="97072" y1="79413" x2="97072" y2="79413"/>
                        <a14:foregroundMark x1="7897" y1="76907" x2="7897" y2="76907"/>
                        <a14:foregroundMark x1="7387" y1="79680" x2="4432" y2="23520"/>
                        <a14:foregroundMark x1="4969" y1="32800" x2="14719" y2="70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280000">
            <a:off x="9125450" y="3332240"/>
            <a:ext cx="3538800" cy="1782233"/>
          </a:xfrm>
        </p:spPr>
      </p:pic>
      <p:sp>
        <p:nvSpPr>
          <p:cNvPr id="29" name="Pfeil nach rechts 28"/>
          <p:cNvSpPr/>
          <p:nvPr/>
        </p:nvSpPr>
        <p:spPr>
          <a:xfrm>
            <a:off x="9744075" y="2729801"/>
            <a:ext cx="247650" cy="188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Pfeil nach rechts 30"/>
          <p:cNvSpPr/>
          <p:nvPr/>
        </p:nvSpPr>
        <p:spPr>
          <a:xfrm>
            <a:off x="9744693" y="3295666"/>
            <a:ext cx="247650" cy="188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2" name="Pfeil nach rechts 31"/>
          <p:cNvSpPr/>
          <p:nvPr/>
        </p:nvSpPr>
        <p:spPr>
          <a:xfrm>
            <a:off x="9744693" y="3861531"/>
            <a:ext cx="247650" cy="188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3" name="Pfeil nach rechts 32"/>
          <p:cNvSpPr/>
          <p:nvPr/>
        </p:nvSpPr>
        <p:spPr>
          <a:xfrm>
            <a:off x="9744693" y="4427396"/>
            <a:ext cx="247650" cy="188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Pfeil nach rechts 33"/>
          <p:cNvSpPr/>
          <p:nvPr/>
        </p:nvSpPr>
        <p:spPr>
          <a:xfrm>
            <a:off x="9744075" y="4993261"/>
            <a:ext cx="247650" cy="188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Pfeil nach rechts 34"/>
          <p:cNvSpPr/>
          <p:nvPr/>
        </p:nvSpPr>
        <p:spPr>
          <a:xfrm>
            <a:off x="9744693" y="5550951"/>
            <a:ext cx="247650" cy="188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Inhaltsplatzhalter 7"/>
          <p:cNvSpPr txBox="1">
            <a:spLocks/>
          </p:cNvSpPr>
          <p:nvPr/>
        </p:nvSpPr>
        <p:spPr>
          <a:xfrm>
            <a:off x="8279387" y="3438600"/>
            <a:ext cx="1568142" cy="2073321"/>
          </a:xfrm>
          <a:prstGeom prst="rect">
            <a:avLst/>
          </a:prstGeom>
        </p:spPr>
        <p:txBody>
          <a:bodyPr lIns="0" tIns="0" rIns="0" bIns="0"/>
          <a:lstStyle>
            <a:lvl1pPr marL="0" marR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dirty="0" smtClean="0"/>
              <a:t>Sensoren für Temperatur, Feuchte </a:t>
            </a:r>
            <a:br>
              <a:rPr lang="de-DE" sz="1600" dirty="0" smtClean="0"/>
            </a:br>
            <a:r>
              <a:rPr lang="de-DE" sz="1600" dirty="0" smtClean="0"/>
              <a:t>und Salzgehalt </a:t>
            </a:r>
            <a:br>
              <a:rPr lang="de-DE" sz="1600" dirty="0" smtClean="0"/>
            </a:br>
            <a:r>
              <a:rPr lang="de-DE" sz="1600" dirty="0" smtClean="0"/>
              <a:t>im Boden.</a:t>
            </a:r>
            <a:endParaRPr lang="en-US" sz="1600" dirty="0"/>
          </a:p>
        </p:txBody>
      </p:sp>
      <p:cxnSp>
        <p:nvCxnSpPr>
          <p:cNvPr id="2048" name="Gerade Verbindung mit Pfeil 2047"/>
          <p:cNvCxnSpPr>
            <a:stCxn id="29" idx="2"/>
            <a:endCxn id="31" idx="0"/>
          </p:cNvCxnSpPr>
          <p:nvPr/>
        </p:nvCxnSpPr>
        <p:spPr>
          <a:xfrm>
            <a:off x="9897363" y="2918525"/>
            <a:ext cx="618" cy="37714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feld 2048"/>
          <p:cNvSpPr txBox="1"/>
          <p:nvPr/>
        </p:nvSpPr>
        <p:spPr>
          <a:xfrm>
            <a:off x="9597588" y="3001249"/>
            <a:ext cx="40243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700" dirty="0" smtClean="0">
                <a:solidFill>
                  <a:srgbClr val="00B050"/>
                </a:solidFill>
              </a:rPr>
              <a:t>5cm</a:t>
            </a:r>
            <a:endParaRPr lang="de-DE" sz="700" dirty="0">
              <a:solidFill>
                <a:srgbClr val="00B050"/>
              </a:solidFill>
            </a:endParaRPr>
          </a:p>
        </p:txBody>
      </p:sp>
      <p:cxnSp>
        <p:nvCxnSpPr>
          <p:cNvPr id="40" name="Gerade Verbindung mit Pfeil 39"/>
          <p:cNvCxnSpPr/>
          <p:nvPr/>
        </p:nvCxnSpPr>
        <p:spPr>
          <a:xfrm>
            <a:off x="9896745" y="3488478"/>
            <a:ext cx="618" cy="37714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feld 40"/>
          <p:cNvSpPr txBox="1"/>
          <p:nvPr/>
        </p:nvSpPr>
        <p:spPr>
          <a:xfrm>
            <a:off x="9531178" y="3571202"/>
            <a:ext cx="46822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700" dirty="0" smtClean="0">
                <a:solidFill>
                  <a:srgbClr val="00B050"/>
                </a:solidFill>
              </a:rPr>
              <a:t>15cm</a:t>
            </a:r>
            <a:endParaRPr lang="de-DE" sz="700" dirty="0">
              <a:solidFill>
                <a:srgbClr val="00B050"/>
              </a:solidFill>
            </a:endParaRPr>
          </a:p>
        </p:txBody>
      </p:sp>
      <p:cxnSp>
        <p:nvCxnSpPr>
          <p:cNvPr id="42" name="Gerade Verbindung mit Pfeil 41"/>
          <p:cNvCxnSpPr/>
          <p:nvPr/>
        </p:nvCxnSpPr>
        <p:spPr>
          <a:xfrm>
            <a:off x="9897363" y="4042080"/>
            <a:ext cx="618" cy="37714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feld 42"/>
          <p:cNvSpPr txBox="1"/>
          <p:nvPr/>
        </p:nvSpPr>
        <p:spPr>
          <a:xfrm>
            <a:off x="9531178" y="4124804"/>
            <a:ext cx="46884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700" dirty="0" smtClean="0">
                <a:solidFill>
                  <a:srgbClr val="00B050"/>
                </a:solidFill>
              </a:rPr>
              <a:t>25cm</a:t>
            </a:r>
            <a:endParaRPr lang="de-DE" sz="700" dirty="0">
              <a:solidFill>
                <a:srgbClr val="00B050"/>
              </a:solidFill>
            </a:endParaRPr>
          </a:p>
        </p:txBody>
      </p:sp>
      <p:cxnSp>
        <p:nvCxnSpPr>
          <p:cNvPr id="44" name="Gerade Verbindung mit Pfeil 43"/>
          <p:cNvCxnSpPr/>
          <p:nvPr/>
        </p:nvCxnSpPr>
        <p:spPr>
          <a:xfrm>
            <a:off x="9896127" y="4621839"/>
            <a:ext cx="618" cy="37714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feld 44"/>
          <p:cNvSpPr txBox="1"/>
          <p:nvPr/>
        </p:nvSpPr>
        <p:spPr>
          <a:xfrm>
            <a:off x="9531178" y="4704563"/>
            <a:ext cx="46760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700" dirty="0" smtClean="0">
                <a:solidFill>
                  <a:srgbClr val="00B050"/>
                </a:solidFill>
              </a:rPr>
              <a:t>35cm</a:t>
            </a:r>
            <a:endParaRPr lang="de-DE" sz="700" dirty="0">
              <a:solidFill>
                <a:srgbClr val="00B050"/>
              </a:solidFill>
            </a:endParaRPr>
          </a:p>
        </p:txBody>
      </p:sp>
      <p:cxnSp>
        <p:nvCxnSpPr>
          <p:cNvPr id="46" name="Gerade Verbindung mit Pfeil 45"/>
          <p:cNvCxnSpPr/>
          <p:nvPr/>
        </p:nvCxnSpPr>
        <p:spPr>
          <a:xfrm>
            <a:off x="9894718" y="5190113"/>
            <a:ext cx="618" cy="37714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feld 46"/>
          <p:cNvSpPr txBox="1"/>
          <p:nvPr/>
        </p:nvSpPr>
        <p:spPr>
          <a:xfrm>
            <a:off x="9531178" y="5272837"/>
            <a:ext cx="46619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700" dirty="0" smtClean="0">
                <a:solidFill>
                  <a:srgbClr val="00B050"/>
                </a:solidFill>
              </a:rPr>
              <a:t>45cm</a:t>
            </a:r>
            <a:endParaRPr lang="de-DE" sz="700" dirty="0">
              <a:solidFill>
                <a:srgbClr val="00B050"/>
              </a:solidFill>
            </a:endParaRPr>
          </a:p>
        </p:txBody>
      </p:sp>
      <p:sp>
        <p:nvSpPr>
          <p:cNvPr id="30" name="Textfeld 29"/>
          <p:cNvSpPr txBox="1"/>
          <p:nvPr/>
        </p:nvSpPr>
        <p:spPr>
          <a:xfrm>
            <a:off x="9533823" y="5824884"/>
            <a:ext cx="46619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700" dirty="0">
                <a:solidFill>
                  <a:srgbClr val="00B050"/>
                </a:solidFill>
              </a:rPr>
              <a:t>5</a:t>
            </a:r>
            <a:r>
              <a:rPr lang="de-DE" sz="700" dirty="0" smtClean="0">
                <a:solidFill>
                  <a:srgbClr val="00B050"/>
                </a:solidFill>
              </a:rPr>
              <a:t>5cm</a:t>
            </a:r>
            <a:endParaRPr lang="de-DE" sz="7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76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/>
              <a:t>Bewässerungsanalyse mit Hilfe eines Summengraphs</a:t>
            </a:r>
            <a:endParaRPr lang="en-US" sz="2300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platzhalter 5"/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1693" y="1854367"/>
            <a:ext cx="7845615" cy="2713561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1693" y="4573636"/>
            <a:ext cx="7925474" cy="1492288"/>
          </a:xfrm>
          <a:prstGeom prst="rect">
            <a:avLst/>
          </a:prstGeom>
        </p:spPr>
      </p:pic>
      <p:sp>
        <p:nvSpPr>
          <p:cNvPr id="13" name="Rechteck 12"/>
          <p:cNvSpPr/>
          <p:nvPr/>
        </p:nvSpPr>
        <p:spPr>
          <a:xfrm>
            <a:off x="4117584" y="2194103"/>
            <a:ext cx="459321" cy="3361037"/>
          </a:xfrm>
          <a:prstGeom prst="rect">
            <a:avLst/>
          </a:prstGeom>
          <a:noFill/>
          <a:ln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Rechteck 13"/>
          <p:cNvSpPr/>
          <p:nvPr/>
        </p:nvSpPr>
        <p:spPr>
          <a:xfrm>
            <a:off x="5507909" y="2218335"/>
            <a:ext cx="459321" cy="3361037"/>
          </a:xfrm>
          <a:prstGeom prst="rect">
            <a:avLst/>
          </a:prstGeom>
          <a:noFill/>
          <a:ln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Rechteck 14"/>
          <p:cNvSpPr/>
          <p:nvPr/>
        </p:nvSpPr>
        <p:spPr>
          <a:xfrm>
            <a:off x="6392801" y="2212062"/>
            <a:ext cx="459321" cy="3361037"/>
          </a:xfrm>
          <a:prstGeom prst="rect">
            <a:avLst/>
          </a:prstGeom>
          <a:noFill/>
          <a:ln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/>
          <p:cNvSpPr/>
          <p:nvPr/>
        </p:nvSpPr>
        <p:spPr>
          <a:xfrm>
            <a:off x="8766503" y="2212062"/>
            <a:ext cx="459321" cy="3361037"/>
          </a:xfrm>
          <a:prstGeom prst="rect">
            <a:avLst/>
          </a:prstGeom>
          <a:noFill/>
          <a:ln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/>
          <p:cNvSpPr/>
          <p:nvPr/>
        </p:nvSpPr>
        <p:spPr>
          <a:xfrm>
            <a:off x="2615133" y="2218335"/>
            <a:ext cx="459321" cy="3361037"/>
          </a:xfrm>
          <a:prstGeom prst="rect">
            <a:avLst/>
          </a:prstGeom>
          <a:noFill/>
          <a:ln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extfeld 17"/>
          <p:cNvSpPr txBox="1"/>
          <p:nvPr/>
        </p:nvSpPr>
        <p:spPr>
          <a:xfrm>
            <a:off x="2527630" y="2194103"/>
            <a:ext cx="634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500" dirty="0" smtClean="0"/>
              <a:t>Bewässerungs-gabe 15mm</a:t>
            </a:r>
            <a:endParaRPr lang="de-DE" sz="500" dirty="0"/>
          </a:p>
        </p:txBody>
      </p:sp>
      <p:sp>
        <p:nvSpPr>
          <p:cNvPr id="19" name="Textfeld 18"/>
          <p:cNvSpPr txBox="1"/>
          <p:nvPr/>
        </p:nvSpPr>
        <p:spPr>
          <a:xfrm>
            <a:off x="5445609" y="2190847"/>
            <a:ext cx="634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500" dirty="0" smtClean="0"/>
              <a:t>Bewässerungs-gabe 12mm</a:t>
            </a:r>
            <a:endParaRPr lang="de-DE" sz="500" dirty="0"/>
          </a:p>
        </p:txBody>
      </p:sp>
      <p:sp>
        <p:nvSpPr>
          <p:cNvPr id="20" name="Textfeld 19"/>
          <p:cNvSpPr txBox="1"/>
          <p:nvPr/>
        </p:nvSpPr>
        <p:spPr>
          <a:xfrm>
            <a:off x="4031645" y="2162095"/>
            <a:ext cx="634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500" dirty="0" smtClean="0"/>
              <a:t>Bewässerungs-gabe 15mm</a:t>
            </a:r>
            <a:endParaRPr lang="de-DE" sz="500" dirty="0"/>
          </a:p>
        </p:txBody>
      </p:sp>
      <p:sp>
        <p:nvSpPr>
          <p:cNvPr id="21" name="Textfeld 20"/>
          <p:cNvSpPr txBox="1"/>
          <p:nvPr/>
        </p:nvSpPr>
        <p:spPr>
          <a:xfrm>
            <a:off x="6323657" y="2190847"/>
            <a:ext cx="634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500" dirty="0" smtClean="0"/>
              <a:t>Bewässerungs-gabe 15mm</a:t>
            </a:r>
            <a:endParaRPr lang="de-DE" sz="500" dirty="0"/>
          </a:p>
        </p:txBody>
      </p:sp>
      <p:sp>
        <p:nvSpPr>
          <p:cNvPr id="22" name="Textfeld 21"/>
          <p:cNvSpPr txBox="1"/>
          <p:nvPr/>
        </p:nvSpPr>
        <p:spPr>
          <a:xfrm>
            <a:off x="8679006" y="2213078"/>
            <a:ext cx="634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500" dirty="0" smtClean="0"/>
              <a:t>Bewässerungs-gabe 8mm</a:t>
            </a:r>
            <a:endParaRPr lang="de-DE" sz="500" dirty="0"/>
          </a:p>
        </p:txBody>
      </p:sp>
    </p:spTree>
    <p:extLst>
      <p:ext uri="{BB962C8B-B14F-4D97-AF65-F5344CB8AC3E}">
        <p14:creationId xmlns:p14="http://schemas.microsoft.com/office/powerpoint/2010/main" val="256176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/>
              <a:t>Bewässerungsanalyse mit Hilfe eines </a:t>
            </a:r>
            <a:r>
              <a:rPr lang="de-DE" sz="2300" dirty="0" smtClean="0"/>
              <a:t>Stapeldiagramms</a:t>
            </a:r>
            <a:endParaRPr lang="de-DE" sz="2300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platzhalter 5"/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1" name="Grafi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4" y="2085285"/>
            <a:ext cx="10287000" cy="3912980"/>
          </a:xfrm>
          <a:prstGeom prst="rect">
            <a:avLst/>
          </a:prstGeom>
        </p:spPr>
      </p:pic>
      <p:cxnSp>
        <p:nvCxnSpPr>
          <p:cNvPr id="13" name="Gerade Verbindung mit Pfeil 12"/>
          <p:cNvCxnSpPr/>
          <p:nvPr/>
        </p:nvCxnSpPr>
        <p:spPr>
          <a:xfrm flipV="1">
            <a:off x="6709833" y="2718226"/>
            <a:ext cx="292100" cy="278974"/>
          </a:xfrm>
          <a:prstGeom prst="straightConnector1">
            <a:avLst/>
          </a:prstGeom>
          <a:ln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/>
          <p:cNvCxnSpPr/>
          <p:nvPr/>
        </p:nvCxnSpPr>
        <p:spPr>
          <a:xfrm flipV="1">
            <a:off x="6746875" y="3106018"/>
            <a:ext cx="398992" cy="245940"/>
          </a:xfrm>
          <a:prstGeom prst="straightConnector1">
            <a:avLst/>
          </a:prstGeom>
          <a:ln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Gerade Verbindung mit Pfeil 14"/>
          <p:cNvCxnSpPr/>
          <p:nvPr/>
        </p:nvCxnSpPr>
        <p:spPr>
          <a:xfrm flipV="1">
            <a:off x="6830483" y="3581103"/>
            <a:ext cx="416984" cy="98075"/>
          </a:xfrm>
          <a:prstGeom prst="straightConnector1">
            <a:avLst/>
          </a:prstGeom>
          <a:ln>
            <a:prstDash val="lg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7327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/>
              <a:t>Bewässerungsanalyse mit Hilfe eines </a:t>
            </a:r>
            <a:r>
              <a:rPr lang="de-DE" sz="2300" dirty="0" err="1" smtClean="0"/>
              <a:t>NfK</a:t>
            </a:r>
            <a:r>
              <a:rPr lang="de-DE" sz="2300" dirty="0" smtClean="0"/>
              <a:t>-Graphs</a:t>
            </a:r>
            <a:endParaRPr lang="de-DE" sz="2300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platzhalter 5"/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 rotWithShape="1">
          <a:blip r:embed="rId2"/>
          <a:srcRect t="1625"/>
          <a:stretch/>
        </p:blipFill>
        <p:spPr>
          <a:xfrm>
            <a:off x="629030" y="2032000"/>
            <a:ext cx="11055859" cy="403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175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1042" y="1864014"/>
            <a:ext cx="2016251" cy="4365855"/>
          </a:xfrm>
          <a:prstGeom prst="rect">
            <a:avLst/>
          </a:prstGeom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xmlns="" id="{3D1D3F4B-0A76-AF42-9171-2B3F098EE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168" y="1252916"/>
            <a:ext cx="8981687" cy="318549"/>
          </a:xfrm>
        </p:spPr>
        <p:txBody>
          <a:bodyPr/>
          <a:lstStyle/>
          <a:p>
            <a:r>
              <a:rPr lang="de-DE" sz="2300" dirty="0" smtClean="0"/>
              <a:t>NEXT </a:t>
            </a:r>
            <a:r>
              <a:rPr lang="de-DE" sz="2300" dirty="0" err="1" smtClean="0"/>
              <a:t>MobileWetter</a:t>
            </a:r>
            <a:r>
              <a:rPr lang="de-DE" sz="2300" baseline="30000" dirty="0" err="1" smtClean="0"/>
              <a:t>APP</a:t>
            </a:r>
            <a:endParaRPr lang="de-DE" sz="2300" baseline="30000" dirty="0"/>
          </a:p>
        </p:txBody>
      </p:sp>
      <p:sp>
        <p:nvSpPr>
          <p:cNvPr id="16" name="Fußzeilenplatzhalter 15">
            <a:extLst>
              <a:ext uri="{FF2B5EF4-FFF2-40B4-BE49-F238E27FC236}">
                <a16:creationId xmlns:a16="http://schemas.microsoft.com/office/drawing/2014/main" xmlns="" id="{BBBBDDDF-7295-4A4B-AC83-5718A7130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2052" name="Picture 4" descr="Download n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5744" y="6061512"/>
            <a:ext cx="691549" cy="21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ownlo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7053" y="5649961"/>
            <a:ext cx="710240" cy="21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95" y="1864011"/>
            <a:ext cx="2016252" cy="4365857"/>
          </a:xfrm>
          <a:prstGeom prst="rect">
            <a:avLst/>
          </a:prstGeom>
        </p:spPr>
      </p:pic>
      <p:pic>
        <p:nvPicPr>
          <p:cNvPr id="8" name="Grafi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7621" y="1864012"/>
            <a:ext cx="2016252" cy="4365857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2847" y="1864011"/>
            <a:ext cx="2016251" cy="4365856"/>
          </a:xfrm>
          <a:prstGeom prst="rect">
            <a:avLst/>
          </a:prstGeom>
        </p:spPr>
      </p:pic>
      <p:pic>
        <p:nvPicPr>
          <p:cNvPr id="11" name="Grafi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6594" y="1864011"/>
            <a:ext cx="2016250" cy="436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41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80"/>
    </mc:Choice>
    <mc:Fallback xmlns="">
      <p:transition spd="slow" advTm="1258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28649" y="1292193"/>
            <a:ext cx="10249615" cy="318549"/>
          </a:xfrm>
        </p:spPr>
        <p:txBody>
          <a:bodyPr/>
          <a:lstStyle/>
          <a:p>
            <a:r>
              <a:rPr lang="de-DE" dirty="0" smtClean="0"/>
              <a:t>Zusatzdienst: </a:t>
            </a:r>
            <a:r>
              <a:rPr lang="de-DE" dirty="0" err="1" smtClean="0"/>
              <a:t>iMeteo</a:t>
            </a:r>
            <a:r>
              <a:rPr lang="de-DE" dirty="0" smtClean="0"/>
              <a:t> Wettervorhersage</a:t>
            </a:r>
            <a:endParaRPr lang="de-DE" dirty="0"/>
          </a:p>
        </p:txBody>
      </p:sp>
      <p:sp>
        <p:nvSpPr>
          <p:cNvPr id="3" name="Textplatzhalter 2"/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" name="Inhaltsplatzhalter 6"/>
          <p:cNvPicPr>
            <a:picLocks noGrp="1" noChangeAspect="1"/>
          </p:cNvPicPr>
          <p:nvPr>
            <p:ph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929" y="1918792"/>
            <a:ext cx="4343668" cy="4073291"/>
          </a:xfrm>
        </p:spPr>
      </p:pic>
      <p:sp>
        <p:nvSpPr>
          <p:cNvPr id="5" name="Inhaltsplatzhalter 4"/>
          <p:cNvSpPr>
            <a:spLocks noGrp="1"/>
          </p:cNvSpPr>
          <p:nvPr>
            <p:ph sz="quarter" idx="20"/>
          </p:nvPr>
        </p:nvSpPr>
        <p:spPr>
          <a:xfrm>
            <a:off x="4851401" y="1802535"/>
            <a:ext cx="6959600" cy="2511406"/>
          </a:xfrm>
        </p:spPr>
        <p:txBody>
          <a:bodyPr/>
          <a:lstStyle/>
          <a:p>
            <a:pPr algn="just"/>
            <a:r>
              <a:rPr lang="de-DE" dirty="0" err="1"/>
              <a:t>iMeteo</a:t>
            </a:r>
            <a:r>
              <a:rPr lang="de-DE" dirty="0"/>
              <a:t> ist der mikrolokale Wettervorhersagedienst der NEXT Wetterstation. Dieser Zusatzdienst modelliert eine präzise und verlässliche 7 und 14 Tage Wettervorhersage für den GPS-Standort der Wetterstation. </a:t>
            </a:r>
          </a:p>
          <a:p>
            <a:pPr algn="just"/>
            <a:r>
              <a:rPr lang="de-DE" dirty="0"/>
              <a:t>Nach den ersten 30 Tagen der Freischaltung beginnt die MLM-Prognose. Diese Prognose präzisiert anhand der </a:t>
            </a:r>
            <a:r>
              <a:rPr lang="de-DE" dirty="0" smtClean="0"/>
              <a:t>Wetterstations-daten </a:t>
            </a:r>
            <a:r>
              <a:rPr lang="de-DE" dirty="0"/>
              <a:t>der vorherigen 30 Tage die Zuverlässigkeit weiterer </a:t>
            </a:r>
            <a:r>
              <a:rPr lang="de-DE" dirty="0" smtClean="0"/>
              <a:t>Vorher-sagen</a:t>
            </a:r>
            <a:r>
              <a:rPr lang="de-DE" dirty="0"/>
              <a:t>. Somit wird die </a:t>
            </a:r>
            <a:r>
              <a:rPr lang="de-DE" dirty="0" smtClean="0"/>
              <a:t> Genauigkeit </a:t>
            </a:r>
            <a:r>
              <a:rPr lang="de-DE" dirty="0"/>
              <a:t>der Lufttemperaturprognosen um &gt;20% gesteigert.  Durch künstliche Intelligenz werden die verschiedenen Prognosemodelle optimal für den Standort der Wetterstation kombiniert.</a:t>
            </a:r>
          </a:p>
          <a:p>
            <a:r>
              <a:rPr lang="de-DE" dirty="0"/>
              <a:t>- die Prognose für die nächsten 24h wird stündlich aktualisiert.</a:t>
            </a:r>
          </a:p>
          <a:p>
            <a:r>
              <a:rPr lang="de-DE" dirty="0"/>
              <a:t>- die Prognose für die nächsten 7 Tage wird 2x tägliche aktualisiert.</a:t>
            </a:r>
          </a:p>
          <a:p>
            <a:r>
              <a:rPr lang="de-DE" dirty="0"/>
              <a:t>Des Weiteren werden </a:t>
            </a:r>
            <a:r>
              <a:rPr lang="de-DE" dirty="0" smtClean="0"/>
              <a:t>Prognosemodelle </a:t>
            </a:r>
            <a:r>
              <a:rPr lang="de-DE" dirty="0"/>
              <a:t>für die Arbeitsplanung berechnet:</a:t>
            </a:r>
          </a:p>
          <a:p>
            <a:r>
              <a:rPr lang="de-DE" dirty="0"/>
              <a:t>- Prognosen über Düngeeffektivität</a:t>
            </a:r>
          </a:p>
          <a:p>
            <a:r>
              <a:rPr lang="de-DE" dirty="0"/>
              <a:t>- Befahrbarkeit des Feldes</a:t>
            </a:r>
          </a:p>
          <a:p>
            <a:r>
              <a:rPr lang="de-DE" dirty="0"/>
              <a:t>- Bearbeitbarkeit des Feldes</a:t>
            </a:r>
          </a:p>
          <a:p>
            <a:r>
              <a:rPr lang="de-DE" dirty="0"/>
              <a:t>- und viele Weitere</a:t>
            </a:r>
          </a:p>
          <a:p>
            <a:endParaRPr lang="de-DE" dirty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7137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81183" y="1273561"/>
            <a:ext cx="10093271" cy="318549"/>
          </a:xfrm>
        </p:spPr>
        <p:txBody>
          <a:bodyPr/>
          <a:lstStyle/>
          <a:p>
            <a:r>
              <a:rPr lang="de-DE" sz="2300" dirty="0" err="1" smtClean="0"/>
              <a:t>iMeteo</a:t>
            </a:r>
            <a:r>
              <a:rPr lang="de-DE" sz="2300" dirty="0" smtClean="0"/>
              <a:t> Wettervorhersage</a:t>
            </a:r>
            <a:endParaRPr lang="en-US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7" name="Inhaltsplatzhalter 6"/>
          <p:cNvPicPr>
            <a:picLocks noGrp="1" noChangeAspect="1"/>
          </p:cNvPicPr>
          <p:nvPr>
            <p:ph sz="quarter" idx="18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0" b="42239"/>
          <a:stretch/>
        </p:blipFill>
        <p:spPr>
          <a:xfrm>
            <a:off x="4573970" y="1797627"/>
            <a:ext cx="3200981" cy="4520046"/>
          </a:xfr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83" y="1797627"/>
            <a:ext cx="3200981" cy="2328999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007" y="4157820"/>
            <a:ext cx="3227332" cy="2070257"/>
          </a:xfrm>
          <a:prstGeom prst="rect">
            <a:avLst/>
          </a:prstGeom>
        </p:spPr>
      </p:pic>
      <p:pic>
        <p:nvPicPr>
          <p:cNvPr id="11" name="Grafi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3582" y="2699130"/>
            <a:ext cx="3075709" cy="249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65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81183" y="1273561"/>
            <a:ext cx="10093271" cy="318549"/>
          </a:xfrm>
        </p:spPr>
        <p:txBody>
          <a:bodyPr/>
          <a:lstStyle/>
          <a:p>
            <a:r>
              <a:rPr lang="de-DE" sz="2300" dirty="0" smtClean="0"/>
              <a:t>Arbeitsplanungsmodelle basierend auf </a:t>
            </a:r>
            <a:r>
              <a:rPr lang="de-DE" sz="2300" dirty="0" err="1" smtClean="0"/>
              <a:t>iMeteo</a:t>
            </a:r>
            <a:r>
              <a:rPr lang="de-DE" sz="2300" dirty="0" smtClean="0"/>
              <a:t> Wettervorhersage</a:t>
            </a:r>
            <a:endParaRPr lang="en-US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5196" y="2033931"/>
            <a:ext cx="5626802" cy="1692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296" y="4226810"/>
            <a:ext cx="5571132" cy="1692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3" name="Grafik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768" y="1999051"/>
            <a:ext cx="5512188" cy="1692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4" name="Grafik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608" y="4205748"/>
            <a:ext cx="5469977" cy="1692000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03607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NEXT Krankheitsmodelle - Zusatzdienst</a:t>
            </a:r>
            <a:endParaRPr lang="de-DE" sz="2300" dirty="0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>
          <a:xfrm>
            <a:off x="827868" y="2811543"/>
            <a:ext cx="5645667" cy="1945719"/>
          </a:xfrm>
        </p:spPr>
        <p:txBody>
          <a:bodyPr/>
          <a:lstStyle/>
          <a:p>
            <a:pPr marL="385763" indent="-385763">
              <a:buFont typeface="Arial" panose="020B0604020202020204" pitchFamily="34" charset="0"/>
              <a:buChar char="•"/>
              <a:defRPr/>
            </a:pPr>
            <a:r>
              <a:rPr lang="de-DE" sz="1600" dirty="0">
                <a:ea typeface="Verdana" panose="020B0604030504040204" pitchFamily="34" charset="0"/>
                <a:cs typeface="Verdana" panose="020B0604030504040204" pitchFamily="34" charset="0"/>
              </a:rPr>
              <a:t>Krankheitsmodelle basierend den Daten der </a:t>
            </a:r>
            <a:r>
              <a:rPr lang="de-DE" sz="1600" dirty="0" smtClean="0">
                <a:ea typeface="Verdana" panose="020B0604030504040204" pitchFamily="34" charset="0"/>
                <a:cs typeface="Verdana" panose="020B0604030504040204" pitchFamily="34" charset="0"/>
              </a:rPr>
              <a:t>Wetterstation</a:t>
            </a:r>
            <a:endParaRPr lang="de-DE" sz="16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85763" indent="-385763">
              <a:buFont typeface="Arial" panose="020B0604020202020204" pitchFamily="34" charset="0"/>
              <a:buChar char="•"/>
              <a:defRPr/>
            </a:pPr>
            <a:r>
              <a:rPr lang="de-DE" sz="1600" dirty="0">
                <a:ea typeface="Verdana" panose="020B0604030504040204" pitchFamily="34" charset="0"/>
                <a:cs typeface="Verdana" panose="020B0604030504040204" pitchFamily="34" charset="0"/>
              </a:rPr>
              <a:t>Hohe </a:t>
            </a:r>
            <a:r>
              <a:rPr lang="de-DE" sz="1600" dirty="0" smtClean="0">
                <a:ea typeface="Verdana" panose="020B0604030504040204" pitchFamily="34" charset="0"/>
                <a:cs typeface="Verdana" panose="020B0604030504040204" pitchFamily="34" charset="0"/>
              </a:rPr>
              <a:t>lokale Genauigkeit durch lokale Messung</a:t>
            </a:r>
            <a:endParaRPr lang="de-DE" sz="16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85763" indent="-385763">
              <a:buFont typeface="Arial" panose="020B0604020202020204" pitchFamily="34" charset="0"/>
              <a:buChar char="•"/>
              <a:defRPr/>
            </a:pPr>
            <a:r>
              <a:rPr lang="de-DE" sz="1600" dirty="0">
                <a:ea typeface="Verdana" panose="020B0604030504040204" pitchFamily="34" charset="0"/>
                <a:cs typeface="Verdana" panose="020B0604030504040204" pitchFamily="34" charset="0"/>
              </a:rPr>
              <a:t>Krankheitsmodelle berechnen den aktuellen </a:t>
            </a:r>
            <a:r>
              <a:rPr lang="de-DE" sz="1600" b="1" dirty="0">
                <a:ea typeface="Verdana" panose="020B0604030504040204" pitchFamily="34" charset="0"/>
                <a:cs typeface="Verdana" panose="020B0604030504040204" pitchFamily="34" charset="0"/>
              </a:rPr>
              <a:t>Infektionsdruck im Bestand</a:t>
            </a:r>
          </a:p>
          <a:p>
            <a:pPr marL="385763" indent="-385763">
              <a:buFont typeface="Arial" panose="020B0604020202020204" pitchFamily="34" charset="0"/>
              <a:buChar char="•"/>
              <a:defRPr/>
            </a:pPr>
            <a:r>
              <a:rPr lang="de-DE" sz="1600" dirty="0">
                <a:ea typeface="Verdana" panose="020B0604030504040204" pitchFamily="34" charset="0"/>
                <a:cs typeface="Verdana" panose="020B0604030504040204" pitchFamily="34" charset="0"/>
              </a:rPr>
              <a:t>Bedingung für Schädlinge werden ebenfalls berechnet (Aufkommen bzw. zu Flug)</a:t>
            </a:r>
          </a:p>
          <a:p>
            <a:pPr marL="385763" indent="-385763">
              <a:buFont typeface="Arial" panose="020B0604020202020204" pitchFamily="34" charset="0"/>
              <a:buChar char="•"/>
              <a:defRPr/>
            </a:pPr>
            <a:r>
              <a:rPr lang="de-DE" sz="1600" dirty="0">
                <a:ea typeface="Verdana" panose="020B0604030504040204" pitchFamily="34" charset="0"/>
                <a:cs typeface="Verdana" panose="020B0604030504040204" pitchFamily="34" charset="0"/>
              </a:rPr>
              <a:t>Gemessen Daten werden nach bewährten Formeln verarbeitet</a:t>
            </a:r>
          </a:p>
          <a:p>
            <a:endParaRPr lang="de-DE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2" name="Grafik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7977" y="1837314"/>
            <a:ext cx="4886325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31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Modellberechnung: </a:t>
            </a:r>
            <a:r>
              <a:rPr lang="de-DE" sz="2300" dirty="0" err="1" smtClean="0"/>
              <a:t>Fusarium</a:t>
            </a:r>
            <a:r>
              <a:rPr lang="de-DE" sz="2300" dirty="0" smtClean="0"/>
              <a:t> </a:t>
            </a:r>
            <a:endParaRPr lang="de-DE" sz="2300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platzhalter 5"/>
          <p:cNvSpPr>
            <a:spLocks noGrp="1"/>
          </p:cNvSpPr>
          <p:nvPr>
            <p:ph type="body" sz="quarter" idx="21"/>
          </p:nvPr>
        </p:nvSpPr>
        <p:spPr>
          <a:xfrm>
            <a:off x="838200" y="2127533"/>
            <a:ext cx="5318760" cy="324414"/>
          </a:xfrm>
        </p:spPr>
        <p:txBody>
          <a:bodyPr/>
          <a:lstStyle/>
          <a:p>
            <a:r>
              <a:rPr lang="de-DE" dirty="0" smtClean="0"/>
              <a:t>Modellberechnung</a:t>
            </a:r>
            <a:endParaRPr lang="de-DE" dirty="0"/>
          </a:p>
        </p:txBody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>
          <a:xfrm>
            <a:off x="827869" y="2683601"/>
            <a:ext cx="5329092" cy="1945719"/>
          </a:xfrm>
        </p:spPr>
        <p:txBody>
          <a:bodyPr/>
          <a:lstStyle/>
          <a:p>
            <a:r>
              <a:rPr lang="de-DE" dirty="0" smtClean="0"/>
              <a:t>Lufttemperatur, Luftfeuchte und Blattfeuchte wird für die Berechnung benötigt.</a:t>
            </a:r>
          </a:p>
          <a:p>
            <a:endParaRPr lang="de-DE" dirty="0" smtClean="0"/>
          </a:p>
          <a:p>
            <a:endParaRPr lang="de-DE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3030" y="2881045"/>
            <a:ext cx="5046406" cy="3037749"/>
          </a:xfrm>
          <a:prstGeom prst="rect">
            <a:avLst/>
          </a:prstGeom>
        </p:spPr>
      </p:pic>
      <p:pic>
        <p:nvPicPr>
          <p:cNvPr id="11" name="Grafik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869" y="3313368"/>
            <a:ext cx="5329092" cy="2680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Modell: </a:t>
            </a:r>
            <a:r>
              <a:rPr lang="de-DE" sz="2300" dirty="0" err="1" smtClean="0"/>
              <a:t>Fusarium</a:t>
            </a:r>
            <a:r>
              <a:rPr lang="de-DE" sz="2300" dirty="0" smtClean="0"/>
              <a:t> Infektion</a:t>
            </a:r>
            <a:endParaRPr lang="de-DE" sz="2300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802" y="1923502"/>
            <a:ext cx="9330267" cy="4236546"/>
          </a:xfrm>
          <a:prstGeom prst="rect">
            <a:avLst/>
          </a:prstGeom>
        </p:spPr>
      </p:pic>
      <p:cxnSp>
        <p:nvCxnSpPr>
          <p:cNvPr id="11" name="Gerade Verbindung mit Pfeil 10"/>
          <p:cNvCxnSpPr/>
          <p:nvPr/>
        </p:nvCxnSpPr>
        <p:spPr>
          <a:xfrm flipV="1">
            <a:off x="5291667" y="2819400"/>
            <a:ext cx="287866" cy="2421467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32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120" y="1886597"/>
            <a:ext cx="9712767" cy="4465567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45991"/>
            <a:ext cx="10093271" cy="332399"/>
          </a:xfrm>
        </p:spPr>
        <p:txBody>
          <a:bodyPr/>
          <a:lstStyle/>
          <a:p>
            <a:r>
              <a:rPr lang="de-DE" sz="2300" dirty="0" smtClean="0"/>
              <a:t>Modellberechnung: </a:t>
            </a:r>
            <a:r>
              <a:rPr lang="de-DE" sz="2400" dirty="0"/>
              <a:t>Monilia </a:t>
            </a:r>
            <a:r>
              <a:rPr lang="de-DE" sz="2400" dirty="0" err="1"/>
              <a:t>laxa</a:t>
            </a:r>
            <a:endParaRPr lang="de-DE" sz="2300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cxnSp>
        <p:nvCxnSpPr>
          <p:cNvPr id="11" name="Gerade Verbindung mit Pfeil 10"/>
          <p:cNvCxnSpPr/>
          <p:nvPr/>
        </p:nvCxnSpPr>
        <p:spPr>
          <a:xfrm flipV="1">
            <a:off x="4165904" y="2508519"/>
            <a:ext cx="287866" cy="2421467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502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NEXT </a:t>
            </a:r>
            <a:r>
              <a:rPr lang="de-DE" dirty="0" err="1" smtClean="0"/>
              <a:t>FarmView</a:t>
            </a:r>
            <a:r>
              <a:rPr lang="de-DE" dirty="0" smtClean="0"/>
              <a:t> - Zusatzdienst</a:t>
            </a:r>
            <a:endParaRPr lang="de-DE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10" name="Inhaltsplatzhalter 7"/>
          <p:cNvSpPr>
            <a:spLocks noGrp="1"/>
          </p:cNvSpPr>
          <p:nvPr>
            <p:ph sz="quarter" idx="18"/>
          </p:nvPr>
        </p:nvSpPr>
        <p:spPr>
          <a:xfrm>
            <a:off x="827869" y="2463800"/>
            <a:ext cx="5645667" cy="2665995"/>
          </a:xfrm>
        </p:spPr>
        <p:txBody>
          <a:bodyPr/>
          <a:lstStyle/>
          <a:p>
            <a:r>
              <a:rPr lang="de-DE" sz="1600" dirty="0"/>
              <a:t>Ermöglicht das Anlegen von Schlägen mit Früchten</a:t>
            </a:r>
          </a:p>
          <a:p>
            <a:r>
              <a:rPr lang="de-DE" sz="1600" dirty="0"/>
              <a:t>Funktion </a:t>
            </a:r>
            <a:r>
              <a:rPr lang="de-DE" sz="1600" b="1" u="sng" dirty="0" err="1"/>
              <a:t>Irrimet</a:t>
            </a:r>
            <a:r>
              <a:rPr lang="de-DE" sz="1600" dirty="0"/>
              <a:t>: Berechnet die Wasserbilanz je Schlag </a:t>
            </a:r>
          </a:p>
          <a:p>
            <a:pPr lvl="1"/>
            <a:r>
              <a:rPr lang="de-DE" sz="1600" dirty="0"/>
              <a:t>Hilfsmittel für die Planung der </a:t>
            </a:r>
            <a:r>
              <a:rPr lang="de-DE" sz="1600" dirty="0" smtClean="0"/>
              <a:t>Bewässerungsgaben</a:t>
            </a:r>
          </a:p>
          <a:p>
            <a:pPr lvl="1"/>
            <a:r>
              <a:rPr lang="de-DE" sz="1600" dirty="0" smtClean="0"/>
              <a:t>(</a:t>
            </a:r>
            <a:r>
              <a:rPr lang="de-DE" sz="1600" dirty="0"/>
              <a:t>Wasserzufuhr (Regen + Bewässerung) - Entzug von Wasser (</a:t>
            </a:r>
            <a:r>
              <a:rPr lang="de-DE" sz="1600" dirty="0" err="1"/>
              <a:t>Evapotranspiration</a:t>
            </a:r>
            <a:r>
              <a:rPr lang="de-DE" sz="1600" dirty="0"/>
              <a:t>))</a:t>
            </a:r>
          </a:p>
          <a:p>
            <a:pPr lvl="1"/>
            <a:r>
              <a:rPr lang="de-DE" sz="1600" dirty="0" smtClean="0"/>
              <a:t>Notwenige Sensoren für die Berechnung von ET0 nach </a:t>
            </a:r>
            <a:r>
              <a:rPr lang="de-DE" sz="1600" dirty="0" err="1"/>
              <a:t>Penman</a:t>
            </a:r>
            <a:r>
              <a:rPr lang="de-DE" sz="1600" dirty="0" smtClean="0"/>
              <a:t>: </a:t>
            </a:r>
            <a:r>
              <a:rPr lang="de-DE" sz="1600" dirty="0"/>
              <a:t>Lufttemperatur, Luftfeuchte, Windgeschwindigkeit, Niederschlag und Sonneneinstrahlung (für die Berechnung der </a:t>
            </a:r>
            <a:r>
              <a:rPr lang="de-DE" sz="1600" dirty="0" err="1"/>
              <a:t>Evapotranspiration</a:t>
            </a:r>
            <a:r>
              <a:rPr lang="de-DE" sz="1600" dirty="0"/>
              <a:t>)</a:t>
            </a:r>
          </a:p>
          <a:p>
            <a:pPr lvl="1"/>
            <a:r>
              <a:rPr lang="de-DE" sz="1600" dirty="0"/>
              <a:t>Auch in Verbindung mit virtueller Wetterstation möglich</a:t>
            </a:r>
          </a:p>
        </p:txBody>
      </p:sp>
      <p:pic>
        <p:nvPicPr>
          <p:cNvPr id="11" name="Grafi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0" y="1839767"/>
            <a:ext cx="4625788" cy="2037715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351" y="3959622"/>
            <a:ext cx="4836101" cy="208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1372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NEXT </a:t>
            </a:r>
            <a:r>
              <a:rPr lang="de-DE" dirty="0" err="1"/>
              <a:t>FarmView</a:t>
            </a:r>
            <a:r>
              <a:rPr lang="de-DE" dirty="0"/>
              <a:t> </a:t>
            </a:r>
            <a:r>
              <a:rPr lang="de-DE" dirty="0" smtClean="0"/>
              <a:t>- Wasserbilanzberechnung</a:t>
            </a:r>
            <a:endParaRPr lang="de-DE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platzhalter 5"/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151" y="1965326"/>
            <a:ext cx="9957313" cy="4221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2820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869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Wetterstationsnetzwerk</a:t>
            </a:r>
            <a:endParaRPr lang="de-DE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5" name="Grafi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132" y="2429602"/>
            <a:ext cx="11203340" cy="306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44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el 11">
            <a:extLst>
              <a:ext uri="{FF2B5EF4-FFF2-40B4-BE49-F238E27FC236}">
                <a16:creationId xmlns:a16="http://schemas.microsoft.com/office/drawing/2014/main" xmlns="" id="{3DC43E53-9821-B44C-8BA8-231B453EC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Remote </a:t>
            </a:r>
            <a:r>
              <a:rPr lang="de-DE" dirty="0" err="1" smtClean="0"/>
              <a:t>Schädlingsmonitoring</a:t>
            </a:r>
            <a:endParaRPr lang="de-DE" dirty="0"/>
          </a:p>
        </p:txBody>
      </p:sp>
      <p:sp>
        <p:nvSpPr>
          <p:cNvPr id="13" name="Inhaltsplatzhalter 12">
            <a:extLst>
              <a:ext uri="{FF2B5EF4-FFF2-40B4-BE49-F238E27FC236}">
                <a16:creationId xmlns:a16="http://schemas.microsoft.com/office/drawing/2014/main" xmlns="" id="{AD00EC90-B6BE-1742-BFC4-6DD4E7E7351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de-DE" dirty="0" smtClean="0"/>
              <a:t>NEXT </a:t>
            </a:r>
            <a:r>
              <a:rPr lang="de-DE" dirty="0" err="1" smtClean="0"/>
              <a:t>iScout</a:t>
            </a: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xmlns="" id="{918FEC77-6EDE-2C40-BD62-309BC39181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7183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43202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NEXT </a:t>
            </a:r>
            <a:r>
              <a:rPr lang="de-DE" sz="2300" dirty="0" err="1" smtClean="0"/>
              <a:t>iScout</a:t>
            </a:r>
            <a:r>
              <a:rPr lang="de-DE" sz="2300" dirty="0" smtClean="0"/>
              <a:t> Schädlingsfalle</a:t>
            </a:r>
            <a:endParaRPr lang="en-US" sz="2300" dirty="0"/>
          </a:p>
        </p:txBody>
      </p:sp>
      <p:pic>
        <p:nvPicPr>
          <p:cNvPr id="14" name="Bildplatzhalter 13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69" b="20169"/>
          <a:stretch>
            <a:fillRect/>
          </a:stretch>
        </p:blipFill>
        <p:spPr>
          <a:xfrm>
            <a:off x="6432431" y="2206526"/>
            <a:ext cx="5204839" cy="2070823"/>
          </a:xfrm>
        </p:spPr>
      </p:pic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>
          <a:xfrm>
            <a:off x="650069" y="4433108"/>
            <a:ext cx="6479093" cy="1170055"/>
          </a:xfrm>
        </p:spPr>
        <p:txBody>
          <a:bodyPr/>
          <a:lstStyle/>
          <a:p>
            <a:pPr marL="0" indent="0">
              <a:buNone/>
            </a:pPr>
            <a:r>
              <a:rPr lang="de-DE" sz="1600" b="1" dirty="0"/>
              <a:t>Technische Daten</a:t>
            </a:r>
          </a:p>
          <a:p>
            <a:pPr marL="0" indent="0">
              <a:buNone/>
            </a:pPr>
            <a:r>
              <a:rPr lang="de-DE" sz="1600" dirty="0"/>
              <a:t>Kamera: </a:t>
            </a:r>
            <a:r>
              <a:rPr lang="de-DE" sz="1600" dirty="0" smtClean="0"/>
              <a:t>	10 </a:t>
            </a:r>
            <a:r>
              <a:rPr lang="de-DE" sz="1600" dirty="0"/>
              <a:t>Megapixel</a:t>
            </a:r>
          </a:p>
          <a:p>
            <a:pPr marL="0" indent="0">
              <a:buNone/>
            </a:pPr>
            <a:r>
              <a:rPr lang="de-DE" sz="1600" dirty="0" smtClean="0"/>
              <a:t>Daten:		1 </a:t>
            </a:r>
            <a:r>
              <a:rPr lang="de-DE" sz="1600" dirty="0"/>
              <a:t>bis 3 Bilder pro Tag</a:t>
            </a:r>
          </a:p>
          <a:p>
            <a:pPr marL="0" indent="0">
              <a:buNone/>
            </a:pPr>
            <a:r>
              <a:rPr lang="de-DE" sz="1600" dirty="0" smtClean="0"/>
              <a:t>Übertragung</a:t>
            </a:r>
            <a:r>
              <a:rPr lang="de-DE" sz="1600" dirty="0"/>
              <a:t>: </a:t>
            </a:r>
            <a:r>
              <a:rPr lang="de-DE" sz="1600" dirty="0" smtClean="0"/>
              <a:t>	3G / LTE</a:t>
            </a:r>
            <a:endParaRPr lang="de-DE" sz="1600" dirty="0"/>
          </a:p>
          <a:p>
            <a:pPr marL="0" indent="0">
              <a:buNone/>
            </a:pPr>
            <a:r>
              <a:rPr lang="de-DE" sz="1600" dirty="0"/>
              <a:t>Speicher: </a:t>
            </a:r>
            <a:r>
              <a:rPr lang="de-DE" sz="1600" dirty="0" smtClean="0"/>
              <a:t>	1 </a:t>
            </a:r>
            <a:r>
              <a:rPr lang="de-DE" sz="1600" dirty="0"/>
              <a:t>GB</a:t>
            </a:r>
          </a:p>
          <a:p>
            <a:pPr marL="0" indent="0">
              <a:buNone/>
            </a:pPr>
            <a:r>
              <a:rPr lang="de-DE" sz="1600" dirty="0"/>
              <a:t>Geeignet für diverse </a:t>
            </a:r>
            <a:r>
              <a:rPr lang="de-DE" sz="1600" dirty="0" smtClean="0"/>
              <a:t>Motten (Traubenmotte), </a:t>
            </a:r>
            <a:r>
              <a:rPr lang="de-DE" sz="1600" dirty="0"/>
              <a:t>Bohrer und Fliegen.</a:t>
            </a:r>
            <a:endParaRPr lang="en-US" sz="1600" dirty="0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>
          <a:xfrm>
            <a:off x="650069" y="1888068"/>
            <a:ext cx="5604562" cy="2127596"/>
          </a:xfrm>
        </p:spPr>
        <p:txBody>
          <a:bodyPr/>
          <a:lstStyle/>
          <a:p>
            <a:r>
              <a:rPr lang="de-DE" sz="1600" b="1" dirty="0" smtClean="0"/>
              <a:t>Merkmale: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 smtClean="0"/>
              <a:t>Autarke </a:t>
            </a:r>
            <a:r>
              <a:rPr lang="de-DE" sz="1600" dirty="0"/>
              <a:t>Schädlingsfalle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Fernfeldüberwachung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Hochauflösende Bilder der Klebeplatte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Automatische Identifizierung und Zählung der Schädlinge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Bildliche und grafische Darstellung der Schädlingsentwicklung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Abrufbar im Web und mit NEXT </a:t>
            </a:r>
            <a:r>
              <a:rPr lang="de-DE" sz="1600" dirty="0" err="1"/>
              <a:t>MobileWetter</a:t>
            </a:r>
            <a:r>
              <a:rPr lang="de-DE" sz="1600" dirty="0"/>
              <a:t> APP</a:t>
            </a:r>
            <a:endParaRPr lang="en-US" sz="16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6" name="Bildplatzhalter 14"/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3" r="6383"/>
          <a:stretch>
            <a:fillRect/>
          </a:stretch>
        </p:blipFill>
        <p:spPr>
          <a:xfrm>
            <a:off x="6432431" y="4330792"/>
            <a:ext cx="1991054" cy="1374688"/>
          </a:xfrm>
        </p:spPr>
      </p:pic>
      <p:pic>
        <p:nvPicPr>
          <p:cNvPr id="17" name="Grafik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8679" y="4308529"/>
            <a:ext cx="3188591" cy="1536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352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334433" y="6597353"/>
            <a:ext cx="4417417" cy="260647"/>
          </a:xfrm>
        </p:spPr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graphicFrame>
        <p:nvGraphicFramePr>
          <p:cNvPr id="16" name="Tabelle 15"/>
          <p:cNvGraphicFramePr>
            <a:graphicFrameLocks noGrp="1"/>
          </p:cNvGraphicFramePr>
          <p:nvPr>
            <p:extLst/>
          </p:nvPr>
        </p:nvGraphicFramePr>
        <p:xfrm>
          <a:off x="479376" y="988054"/>
          <a:ext cx="6367786" cy="56092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3893"/>
                <a:gridCol w="3183893"/>
              </a:tblGrid>
              <a:tr h="345188"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Produkt</a:t>
                      </a:r>
                      <a:endParaRPr lang="de-DE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Schädling</a:t>
                      </a:r>
                      <a:endParaRPr lang="de-DE" sz="1600" dirty="0"/>
                    </a:p>
                  </a:txBody>
                  <a:tcPr/>
                </a:tc>
              </a:tr>
              <a:tr h="2675204">
                <a:tc>
                  <a:txBody>
                    <a:bodyPr/>
                    <a:lstStyle/>
                    <a:p>
                      <a:r>
                        <a:rPr lang="de-DE" sz="1600" dirty="0" err="1" smtClean="0"/>
                        <a:t>iScout</a:t>
                      </a:r>
                      <a:r>
                        <a:rPr lang="de-DE" sz="1600" dirty="0" smtClean="0"/>
                        <a:t> Pheromone</a:t>
                      </a:r>
                      <a:endParaRPr lang="de-DE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Maiszünsler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Maiswurzelbohrer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Erbsenwickler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Obstbaumeule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Apfelwickler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Lauchmotte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Gemüseeule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Versch. Im Forst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Weinrebenmotte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….</a:t>
                      </a:r>
                      <a:endParaRPr lang="de-DE" sz="1600" dirty="0"/>
                    </a:p>
                  </a:txBody>
                  <a:tcPr/>
                </a:tc>
              </a:tr>
              <a:tr h="345188">
                <a:tc>
                  <a:txBody>
                    <a:bodyPr/>
                    <a:lstStyle/>
                    <a:p>
                      <a:r>
                        <a:rPr lang="de-DE" sz="1600" dirty="0" err="1" smtClean="0"/>
                        <a:t>iScout</a:t>
                      </a:r>
                      <a:r>
                        <a:rPr lang="de-DE" sz="1600" dirty="0" smtClean="0"/>
                        <a:t> </a:t>
                      </a:r>
                      <a:r>
                        <a:rPr lang="de-DE" sz="1600" dirty="0" err="1" smtClean="0"/>
                        <a:t>Fruite</a:t>
                      </a:r>
                      <a:r>
                        <a:rPr lang="de-DE" sz="1600" dirty="0" smtClean="0"/>
                        <a:t> Fly</a:t>
                      </a:r>
                      <a:endParaRPr lang="de-DE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Fruchtfliegen ()</a:t>
                      </a:r>
                      <a:endParaRPr lang="de-DE" sz="1600" dirty="0"/>
                    </a:p>
                  </a:txBody>
                  <a:tcPr/>
                </a:tc>
              </a:tr>
              <a:tr h="6040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dirty="0" err="1" smtClean="0"/>
                        <a:t>iScout</a:t>
                      </a:r>
                      <a:r>
                        <a:rPr lang="de-DE" sz="1600" baseline="0" dirty="0" smtClean="0"/>
                        <a:t> Bug</a:t>
                      </a:r>
                      <a:endParaRPr lang="de-DE" sz="1600" dirty="0" smtClean="0"/>
                    </a:p>
                    <a:p>
                      <a:endParaRPr lang="de-DE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Wanzen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Käfer</a:t>
                      </a:r>
                      <a:endParaRPr lang="de-DE" sz="1600" dirty="0"/>
                    </a:p>
                  </a:txBody>
                  <a:tcPr/>
                </a:tc>
              </a:tr>
              <a:tr h="1639641">
                <a:tc>
                  <a:txBody>
                    <a:bodyPr/>
                    <a:lstStyle/>
                    <a:p>
                      <a:r>
                        <a:rPr lang="de-DE" sz="1600" dirty="0" err="1" smtClean="0"/>
                        <a:t>iScout</a:t>
                      </a:r>
                      <a:r>
                        <a:rPr lang="de-DE" sz="1600" dirty="0" smtClean="0"/>
                        <a:t> Color</a:t>
                      </a:r>
                      <a:endParaRPr lang="de-DE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Rapsglanzkäfer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Rapsstängelrüssler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Möhrenfliege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de-DE" sz="1600" dirty="0" smtClean="0"/>
                        <a:t>Alle Schädlinge</a:t>
                      </a:r>
                      <a:r>
                        <a:rPr lang="de-DE" sz="1600" baseline="0" dirty="0" smtClean="0"/>
                        <a:t> mit Farbfalle</a:t>
                      </a:r>
                      <a:endParaRPr lang="de-DE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de-DE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" name="Grafi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1690" y="4941168"/>
            <a:ext cx="1981551" cy="1166940"/>
          </a:xfrm>
          <a:prstGeom prst="rect">
            <a:avLst/>
          </a:prstGeom>
        </p:spPr>
      </p:pic>
      <p:pic>
        <p:nvPicPr>
          <p:cNvPr id="21" name="Grafi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7150" y="3377726"/>
            <a:ext cx="1360573" cy="2018941"/>
          </a:xfrm>
          <a:prstGeom prst="rect">
            <a:avLst/>
          </a:prstGeom>
        </p:spPr>
      </p:pic>
      <p:pic>
        <p:nvPicPr>
          <p:cNvPr id="22" name="Grafik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1690" y="2449893"/>
            <a:ext cx="1283386" cy="1382649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1394" y="1228853"/>
            <a:ext cx="1613571" cy="1677109"/>
          </a:xfrm>
          <a:prstGeom prst="rect">
            <a:avLst/>
          </a:prstGeom>
        </p:spPr>
      </p:pic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7551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43202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NEXT </a:t>
            </a:r>
            <a:r>
              <a:rPr lang="de-DE" sz="2300" dirty="0" err="1" smtClean="0"/>
              <a:t>iScout</a:t>
            </a:r>
            <a:r>
              <a:rPr lang="de-DE" sz="2300" dirty="0" smtClean="0"/>
              <a:t> Schädlingsfalle - KI</a:t>
            </a:r>
            <a:endParaRPr lang="en-US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Inhaltsplatzhalter 4"/>
          <p:cNvSpPr>
            <a:spLocks noGrp="1"/>
          </p:cNvSpPr>
          <p:nvPr>
            <p:ph sz="quarter" idx="18"/>
          </p:nvPr>
        </p:nvSpPr>
        <p:spPr>
          <a:xfrm>
            <a:off x="827869" y="2362810"/>
            <a:ext cx="3930398" cy="1945719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de-DE" dirty="0" smtClean="0"/>
              <a:t>automatische Identifizierung und Zählung</a:t>
            </a:r>
            <a:br>
              <a:rPr lang="de-DE" dirty="0" smtClean="0"/>
            </a:br>
            <a:r>
              <a:rPr lang="de-DE" dirty="0" smtClean="0"/>
              <a:t>der gefangen Schädlinge</a:t>
            </a:r>
          </a:p>
          <a:p>
            <a:pPr marL="285750" indent="-285750">
              <a:buFontTx/>
              <a:buChar char="-"/>
            </a:pPr>
            <a:r>
              <a:rPr lang="de-DE" dirty="0" smtClean="0"/>
              <a:t>Grafische und bildliche Darstellung </a:t>
            </a:r>
            <a:r>
              <a:rPr lang="de-DE" dirty="0"/>
              <a:t>im Webportal </a:t>
            </a:r>
            <a:r>
              <a:rPr lang="de-DE" dirty="0">
                <a:hlinkClick r:id="rId2"/>
              </a:rPr>
              <a:t>http://nextfarming.fieldclimate.com</a:t>
            </a:r>
            <a:r>
              <a:rPr lang="de-DE" dirty="0" smtClean="0">
                <a:hlinkClick r:id="rId2"/>
              </a:rPr>
              <a:t>/</a:t>
            </a:r>
            <a:endParaRPr lang="de-DE" dirty="0" smtClean="0"/>
          </a:p>
          <a:p>
            <a:pPr marL="285750" indent="-285750">
              <a:buFontTx/>
              <a:buChar char="-"/>
            </a:pPr>
            <a:endParaRPr lang="de-DE" dirty="0" smtClean="0"/>
          </a:p>
        </p:txBody>
      </p:sp>
      <p:sp>
        <p:nvSpPr>
          <p:cNvPr id="6" name="Inhaltsplatzhalter 5"/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3334" y="2362810"/>
            <a:ext cx="6568298" cy="31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87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43202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NEXT </a:t>
            </a:r>
            <a:r>
              <a:rPr lang="de-DE" sz="2300" dirty="0" err="1" smtClean="0"/>
              <a:t>iScout</a:t>
            </a:r>
            <a:r>
              <a:rPr lang="de-DE" sz="2300" dirty="0" smtClean="0"/>
              <a:t> Schädlingsfalle - Pheromone</a:t>
            </a:r>
            <a:endParaRPr lang="en-US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5" name="Inhaltsplatzhalter 4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1" name="Inhaltsplatzhalter 10"/>
          <p:cNvPicPr>
            <a:picLocks noGrp="1" noChangeAspect="1"/>
          </p:cNvPicPr>
          <p:nvPr>
            <p:ph sz="quarter" idx="17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704" y="2153360"/>
            <a:ext cx="5318137" cy="3988605"/>
          </a:xfr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82" y="2153360"/>
            <a:ext cx="5329092" cy="398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56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43202" y="1252916"/>
            <a:ext cx="10093271" cy="318549"/>
          </a:xfrm>
        </p:spPr>
        <p:txBody>
          <a:bodyPr/>
          <a:lstStyle/>
          <a:p>
            <a:r>
              <a:rPr lang="de-DE" sz="2300" dirty="0" smtClean="0"/>
              <a:t>NEXT </a:t>
            </a:r>
            <a:r>
              <a:rPr lang="de-DE" sz="2300" dirty="0" err="1" smtClean="0"/>
              <a:t>iScout</a:t>
            </a:r>
            <a:r>
              <a:rPr lang="de-DE" sz="2300" dirty="0" smtClean="0"/>
              <a:t> Schädlingsfalle - Farbtafel</a:t>
            </a:r>
            <a:endParaRPr lang="en-US" sz="23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1" name="Inhaltsplatzhalter 10"/>
          <p:cNvPicPr>
            <a:picLocks noGrp="1" noChangeAspect="1"/>
          </p:cNvPicPr>
          <p:nvPr>
            <p:ph sz="quarter" idx="17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780" y="2024002"/>
            <a:ext cx="5362220" cy="4021667"/>
          </a:xfrm>
        </p:spPr>
      </p:pic>
      <p:pic>
        <p:nvPicPr>
          <p:cNvPr id="14" name="Grafi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35" y="2024002"/>
            <a:ext cx="5362223" cy="402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89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el 11">
            <a:extLst>
              <a:ext uri="{FF2B5EF4-FFF2-40B4-BE49-F238E27FC236}">
                <a16:creationId xmlns:a16="http://schemas.microsoft.com/office/drawing/2014/main" xmlns="" id="{1D4CD504-91EF-AF4B-99A2-99364AEF2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Remote Feldüberwachung	</a:t>
            </a:r>
            <a:endParaRPr lang="de-DE" dirty="0"/>
          </a:p>
        </p:txBody>
      </p:sp>
      <p:sp>
        <p:nvSpPr>
          <p:cNvPr id="13" name="Inhaltsplatzhalter 12">
            <a:extLst>
              <a:ext uri="{FF2B5EF4-FFF2-40B4-BE49-F238E27FC236}">
                <a16:creationId xmlns:a16="http://schemas.microsoft.com/office/drawing/2014/main" xmlns="" id="{B1034384-B3E7-E847-A455-C962C8E2A9F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de-DE" dirty="0" smtClean="0"/>
              <a:t>NEXT </a:t>
            </a:r>
            <a:r>
              <a:rPr lang="de-DE" dirty="0" err="1" smtClean="0"/>
              <a:t>CropView</a:t>
            </a: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xmlns="" id="{6E4B69EF-D41A-FE4A-BB28-3CD425965D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4215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81183" y="1273561"/>
            <a:ext cx="10093271" cy="318549"/>
          </a:xfrm>
        </p:spPr>
        <p:txBody>
          <a:bodyPr/>
          <a:lstStyle/>
          <a:p>
            <a:r>
              <a:rPr lang="de-DE" sz="2300" dirty="0" smtClean="0"/>
              <a:t>NEXT </a:t>
            </a:r>
            <a:r>
              <a:rPr lang="de-DE" sz="2300" dirty="0" err="1" smtClean="0"/>
              <a:t>CropView</a:t>
            </a:r>
            <a:r>
              <a:rPr lang="de-DE" sz="2300" dirty="0" smtClean="0"/>
              <a:t> Feldkamera</a:t>
            </a:r>
            <a:endParaRPr lang="en-US" sz="2300" dirty="0"/>
          </a:p>
        </p:txBody>
      </p:sp>
      <p:sp>
        <p:nvSpPr>
          <p:cNvPr id="7" name="Inhaltsplatzhalter 6"/>
          <p:cNvSpPr>
            <a:spLocks noGrp="1"/>
          </p:cNvSpPr>
          <p:nvPr>
            <p:ph sz="quarter" idx="17"/>
          </p:nvPr>
        </p:nvSpPr>
        <p:spPr>
          <a:xfrm>
            <a:off x="681184" y="4535425"/>
            <a:ext cx="5329092" cy="1170055"/>
          </a:xfrm>
        </p:spPr>
        <p:txBody>
          <a:bodyPr/>
          <a:lstStyle/>
          <a:p>
            <a:pPr marL="0" indent="0">
              <a:buNone/>
            </a:pPr>
            <a:r>
              <a:rPr lang="de-DE" sz="1600" b="1" dirty="0"/>
              <a:t>Technische Daten</a:t>
            </a:r>
          </a:p>
          <a:p>
            <a:pPr marL="0" indent="0">
              <a:buNone/>
            </a:pPr>
            <a:r>
              <a:rPr lang="de-DE" dirty="0"/>
              <a:t>Kamera: </a:t>
            </a:r>
            <a:r>
              <a:rPr lang="de-DE" dirty="0" smtClean="0"/>
              <a:t>	10 </a:t>
            </a:r>
            <a:r>
              <a:rPr lang="de-DE" dirty="0"/>
              <a:t>Megapixel</a:t>
            </a:r>
          </a:p>
          <a:p>
            <a:pPr marL="0" indent="0">
              <a:buNone/>
            </a:pPr>
            <a:r>
              <a:rPr lang="de-DE" dirty="0"/>
              <a:t>Bildübertragung: </a:t>
            </a:r>
            <a:r>
              <a:rPr lang="de-DE" dirty="0" smtClean="0"/>
              <a:t>	1 </a:t>
            </a:r>
            <a:r>
              <a:rPr lang="de-DE" dirty="0"/>
              <a:t>bis </a:t>
            </a:r>
            <a:r>
              <a:rPr lang="de-DE" dirty="0" smtClean="0"/>
              <a:t>3 </a:t>
            </a:r>
            <a:r>
              <a:rPr lang="de-DE" dirty="0"/>
              <a:t>Bilder pro Tag</a:t>
            </a:r>
          </a:p>
          <a:p>
            <a:pPr marL="0" indent="0">
              <a:buNone/>
            </a:pPr>
            <a:r>
              <a:rPr lang="de-DE" dirty="0"/>
              <a:t>Panoramaoptik: </a:t>
            </a:r>
            <a:r>
              <a:rPr lang="de-DE" dirty="0" smtClean="0"/>
              <a:t>	ca</a:t>
            </a:r>
            <a:r>
              <a:rPr lang="de-DE" dirty="0"/>
              <a:t>. 130 º</a:t>
            </a:r>
          </a:p>
          <a:p>
            <a:pPr marL="0" indent="0">
              <a:buNone/>
            </a:pPr>
            <a:r>
              <a:rPr lang="nl-NL" dirty="0" smtClean="0"/>
              <a:t>Zoomoptik</a:t>
            </a:r>
            <a:r>
              <a:rPr lang="nl-NL" dirty="0"/>
              <a:t>: </a:t>
            </a:r>
            <a:r>
              <a:rPr lang="nl-NL" dirty="0" smtClean="0"/>
              <a:t>	ca</a:t>
            </a:r>
            <a:r>
              <a:rPr lang="nl-NL" dirty="0"/>
              <a:t>. 80 º Winkel</a:t>
            </a:r>
          </a:p>
          <a:p>
            <a:pPr marL="0" indent="0">
              <a:buNone/>
            </a:pPr>
            <a:r>
              <a:rPr lang="de-DE" dirty="0"/>
              <a:t>Datenübertragung: </a:t>
            </a:r>
            <a:r>
              <a:rPr lang="de-DE" dirty="0" smtClean="0"/>
              <a:t>3G / LTE</a:t>
            </a:r>
            <a:endParaRPr lang="en-US" dirty="0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>
          <a:xfrm>
            <a:off x="681183" y="1998783"/>
            <a:ext cx="5329092" cy="1945719"/>
          </a:xfrm>
        </p:spPr>
        <p:txBody>
          <a:bodyPr/>
          <a:lstStyle/>
          <a:p>
            <a:r>
              <a:rPr lang="de-DE" sz="1600" b="1" dirty="0"/>
              <a:t>Merkmale: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 smtClean="0"/>
              <a:t>Hochauflösende </a:t>
            </a:r>
            <a:r>
              <a:rPr lang="de-DE" sz="1600" dirty="0"/>
              <a:t>Panorama- und Zoombilder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Bildliche Darstellung der Pflanzenentwicklung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Ertragsüberwachung und -schätzung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Vermessungsfunktion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Fernfeldüberwachung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Abrufbar im Web und mit NEXT </a:t>
            </a:r>
            <a:r>
              <a:rPr lang="de-DE" sz="1600" dirty="0" err="1"/>
              <a:t>MobileWetter</a:t>
            </a:r>
            <a:r>
              <a:rPr lang="de-DE" sz="1600" dirty="0"/>
              <a:t> APP</a:t>
            </a:r>
            <a:endParaRPr lang="en-US" sz="1600" dirty="0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0275" y="2127533"/>
            <a:ext cx="5353050" cy="1570228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276" y="3770831"/>
            <a:ext cx="2870114" cy="1808172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1263" y="3770829"/>
            <a:ext cx="2392062" cy="1808173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15697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08"/>
          <a:stretch/>
        </p:blipFill>
        <p:spPr>
          <a:xfrm>
            <a:off x="0" y="-590554"/>
            <a:ext cx="12192000" cy="7680201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6133" y="-361392"/>
            <a:ext cx="3335867" cy="2521600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9228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/>
          <a:srcRect t="15768"/>
          <a:stretch/>
        </p:blipFill>
        <p:spPr>
          <a:xfrm>
            <a:off x="0" y="-104217"/>
            <a:ext cx="12192000" cy="7593635"/>
          </a:xfrm>
          <a:prstGeom prst="rect">
            <a:avLst/>
          </a:prstGeom>
        </p:spPr>
      </p:pic>
      <p:sp>
        <p:nvSpPr>
          <p:cNvPr id="4" name="Rechteck 3"/>
          <p:cNvSpPr/>
          <p:nvPr/>
        </p:nvSpPr>
        <p:spPr>
          <a:xfrm>
            <a:off x="9067801" y="-104217"/>
            <a:ext cx="3124200" cy="21446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dirty="0" smtClean="0">
                <a:solidFill>
                  <a:srgbClr val="00B050"/>
                </a:solidFill>
              </a:rPr>
              <a:t>48 Stunden und </a:t>
            </a:r>
            <a:br>
              <a:rPr lang="de-DE" sz="2400" dirty="0" smtClean="0">
                <a:solidFill>
                  <a:srgbClr val="00B050"/>
                </a:solidFill>
              </a:rPr>
            </a:br>
            <a:r>
              <a:rPr lang="de-DE" sz="2400" dirty="0" smtClean="0">
                <a:solidFill>
                  <a:srgbClr val="00B050"/>
                </a:solidFill>
              </a:rPr>
              <a:t>5 mm Niederschlag später</a:t>
            </a:r>
            <a:endParaRPr lang="de-DE" sz="2400" dirty="0">
              <a:solidFill>
                <a:srgbClr val="00B050"/>
              </a:solidFill>
            </a:endParaRPr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955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24934"/>
            <a:ext cx="12192000" cy="8529823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372533" y="364066"/>
            <a:ext cx="2683934" cy="369332"/>
          </a:xfrm>
          <a:prstGeom prst="rect">
            <a:avLst/>
          </a:prstGeom>
          <a:solidFill>
            <a:schemeClr val="bg1"/>
          </a:solidFill>
          <a:effectLst>
            <a:softEdge rad="12700"/>
          </a:effectLst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rgbClr val="00B050"/>
                </a:solidFill>
              </a:rPr>
              <a:t>Messfunktion im Portal</a:t>
            </a:r>
            <a:endParaRPr lang="de-DE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35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Bildplatzhalt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Bildplatzhalt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platzhalter 5"/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8" name="Inhaltsplatzhalter 7"/>
          <p:cNvSpPr>
            <a:spLocks noGrp="1"/>
          </p:cNvSpPr>
          <p:nvPr>
            <p:ph sz="quarter" idx="18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pic>
        <p:nvPicPr>
          <p:cNvPr id="12" name="2018-11-30_11h54_13">
            <a:hlinkClick r:id="" action="ppaction://media"/>
          </p:cNvPr>
          <p:cNvPicPr>
            <a:picLocks noGrp="1" noChangeAspect="1"/>
          </p:cNvPicPr>
          <p:nvPr>
            <p:ph sz="quarter" idx="1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" y="-390727"/>
            <a:ext cx="11904133" cy="7347857"/>
          </a:xfrm>
        </p:spPr>
      </p:pic>
      <p:sp>
        <p:nvSpPr>
          <p:cNvPr id="10" name="Textfeld 9"/>
          <p:cNvSpPr txBox="1"/>
          <p:nvPr/>
        </p:nvSpPr>
        <p:spPr>
          <a:xfrm>
            <a:off x="4259730" y="344656"/>
            <a:ext cx="3621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 smtClean="0">
                <a:solidFill>
                  <a:schemeClr val="bg1"/>
                </a:solidFill>
              </a:rPr>
              <a:t>25.05.2017 – 25.06.2017</a:t>
            </a:r>
            <a:endParaRPr lang="de-DE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81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xmlns="" id="{E3327DA7-413F-E24E-A5C1-8444224011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de-DE" smtClean="0"/>
              <a:t>NEXT Feldüberwachung</a:t>
            </a:r>
            <a:endParaRPr lang="de-DE" dirty="0"/>
          </a:p>
        </p:txBody>
      </p:sp>
      <p:sp>
        <p:nvSpPr>
          <p:cNvPr id="6" name="Titel 3">
            <a:extLst>
              <a:ext uri="{FF2B5EF4-FFF2-40B4-BE49-F238E27FC236}">
                <a16:creationId xmlns:a16="http://schemas.microsoft.com/office/drawing/2014/main" xmlns="" id="{65160D4B-76C4-C048-B369-13DFC8A19CA9}"/>
              </a:ext>
            </a:extLst>
          </p:cNvPr>
          <p:cNvSpPr txBox="1">
            <a:spLocks/>
          </p:cNvSpPr>
          <p:nvPr/>
        </p:nvSpPr>
        <p:spPr>
          <a:xfrm>
            <a:off x="1047963" y="1533541"/>
            <a:ext cx="3979070" cy="5816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1200" b="1" i="0" baseline="0">
                <a:latin typeface="Arial Regular"/>
                <a:ea typeface="+mj-ea"/>
                <a:cs typeface="+mj-cs"/>
              </a:defRPr>
            </a:lvl1pPr>
          </a:lstStyle>
          <a:p>
            <a:r>
              <a:rPr lang="de-DE" sz="1400" dirty="0"/>
              <a:t>Wetterdatenerfassung +</a:t>
            </a:r>
            <a:br>
              <a:rPr lang="de-DE" sz="1400" dirty="0"/>
            </a:br>
            <a:r>
              <a:rPr lang="de-DE" sz="1400" dirty="0"/>
              <a:t>Krankheitsmodelle+</a:t>
            </a:r>
          </a:p>
          <a:p>
            <a:r>
              <a:rPr lang="de-DE" sz="1400" dirty="0"/>
              <a:t>Bewässerungsoptimierung</a:t>
            </a:r>
          </a:p>
        </p:txBody>
      </p:sp>
      <p:sp>
        <p:nvSpPr>
          <p:cNvPr id="7" name="Titel 3">
            <a:extLst>
              <a:ext uri="{FF2B5EF4-FFF2-40B4-BE49-F238E27FC236}">
                <a16:creationId xmlns:a16="http://schemas.microsoft.com/office/drawing/2014/main" xmlns="" id="{65160D4B-76C4-C048-B369-13DFC8A19CA9}"/>
              </a:ext>
            </a:extLst>
          </p:cNvPr>
          <p:cNvSpPr txBox="1">
            <a:spLocks/>
          </p:cNvSpPr>
          <p:nvPr/>
        </p:nvSpPr>
        <p:spPr>
          <a:xfrm>
            <a:off x="4782344" y="1630491"/>
            <a:ext cx="2459038" cy="3877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de-DE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1400" b="1" i="0" baseline="0">
                <a:latin typeface="Arial Regular"/>
                <a:ea typeface="+mj-ea"/>
                <a:cs typeface="+mj-cs"/>
              </a:defRPr>
            </a:lvl1pPr>
          </a:lstStyle>
          <a:p>
            <a:r>
              <a:rPr lang="de-DE" dirty="0"/>
              <a:t>Niederschlagserfassung +</a:t>
            </a:r>
          </a:p>
          <a:p>
            <a:r>
              <a:rPr lang="de-DE" dirty="0"/>
              <a:t>Bewässerungsoptimierung</a:t>
            </a:r>
          </a:p>
        </p:txBody>
      </p:sp>
      <p:sp>
        <p:nvSpPr>
          <p:cNvPr id="9" name="Rechteck 8"/>
          <p:cNvSpPr/>
          <p:nvPr/>
        </p:nvSpPr>
        <p:spPr>
          <a:xfrm>
            <a:off x="457200" y="1161887"/>
            <a:ext cx="4196556" cy="4955443"/>
          </a:xfrm>
          <a:prstGeom prst="rect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Rechteck 9"/>
          <p:cNvSpPr/>
          <p:nvPr/>
        </p:nvSpPr>
        <p:spPr>
          <a:xfrm>
            <a:off x="4718050" y="1161887"/>
            <a:ext cx="2459038" cy="4955443"/>
          </a:xfrm>
          <a:prstGeom prst="rect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Rechteck 10"/>
          <p:cNvSpPr/>
          <p:nvPr/>
        </p:nvSpPr>
        <p:spPr>
          <a:xfrm>
            <a:off x="7241382" y="1159604"/>
            <a:ext cx="2228850" cy="4955443"/>
          </a:xfrm>
          <a:prstGeom prst="rect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Rechteck 11"/>
          <p:cNvSpPr/>
          <p:nvPr/>
        </p:nvSpPr>
        <p:spPr>
          <a:xfrm>
            <a:off x="9534526" y="1159605"/>
            <a:ext cx="2228850" cy="4955443"/>
          </a:xfrm>
          <a:prstGeom prst="rect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itel 3">
            <a:extLst>
              <a:ext uri="{FF2B5EF4-FFF2-40B4-BE49-F238E27FC236}">
                <a16:creationId xmlns:a16="http://schemas.microsoft.com/office/drawing/2014/main" xmlns="" id="{65160D4B-76C4-C048-B369-13DFC8A19CA9}"/>
              </a:ext>
            </a:extLst>
          </p:cNvPr>
          <p:cNvSpPr txBox="1">
            <a:spLocks/>
          </p:cNvSpPr>
          <p:nvPr/>
        </p:nvSpPr>
        <p:spPr>
          <a:xfrm>
            <a:off x="7312819" y="1732774"/>
            <a:ext cx="2459038" cy="1938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i="0" kern="1200" baseline="0">
                <a:solidFill>
                  <a:schemeClr val="tx1"/>
                </a:solidFill>
                <a:latin typeface="Arial Regular"/>
                <a:ea typeface="+mj-ea"/>
                <a:cs typeface="+mj-cs"/>
              </a:defRPr>
            </a:lvl1pPr>
          </a:lstStyle>
          <a:p>
            <a:r>
              <a:rPr lang="de-DE" sz="1400" b="1" dirty="0" err="1" smtClean="0"/>
              <a:t>Schädlingsmonitoring</a:t>
            </a:r>
            <a:endParaRPr lang="de-DE" sz="1600" dirty="0"/>
          </a:p>
        </p:txBody>
      </p:sp>
      <p:sp>
        <p:nvSpPr>
          <p:cNvPr id="14" name="Titel 3">
            <a:extLst>
              <a:ext uri="{FF2B5EF4-FFF2-40B4-BE49-F238E27FC236}">
                <a16:creationId xmlns:a16="http://schemas.microsoft.com/office/drawing/2014/main" xmlns="" id="{65160D4B-76C4-C048-B369-13DFC8A19CA9}"/>
              </a:ext>
            </a:extLst>
          </p:cNvPr>
          <p:cNvSpPr txBox="1">
            <a:spLocks/>
          </p:cNvSpPr>
          <p:nvPr/>
        </p:nvSpPr>
        <p:spPr>
          <a:xfrm>
            <a:off x="9639300" y="1732774"/>
            <a:ext cx="2459038" cy="1938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i="0" kern="1200" baseline="0">
                <a:solidFill>
                  <a:schemeClr val="tx1"/>
                </a:solidFill>
                <a:latin typeface="Arial Regular"/>
                <a:ea typeface="+mj-ea"/>
                <a:cs typeface="+mj-cs"/>
              </a:defRPr>
            </a:lvl1pPr>
          </a:lstStyle>
          <a:p>
            <a:r>
              <a:rPr lang="de-DE" sz="1400" b="1" dirty="0" err="1" smtClean="0"/>
              <a:t>Wachstumsmonitoing</a:t>
            </a:r>
            <a:endParaRPr lang="de-DE" sz="1800" dirty="0"/>
          </a:p>
        </p:txBody>
      </p:sp>
      <p:pic>
        <p:nvPicPr>
          <p:cNvPr id="15" name="Inhaltsplatzhalter 2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30"/>
          <a:stretch/>
        </p:blipFill>
        <p:spPr>
          <a:xfrm>
            <a:off x="4975225" y="3640847"/>
            <a:ext cx="1971675" cy="2272196"/>
          </a:xfrm>
        </p:spPr>
      </p:pic>
      <p:pic>
        <p:nvPicPr>
          <p:cNvPr id="16" name="Bildplatzhalter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4" r="3244"/>
          <a:stretch>
            <a:fillRect/>
          </a:stretch>
        </p:blipFill>
        <p:spPr>
          <a:xfrm>
            <a:off x="874093" y="3637325"/>
            <a:ext cx="3433413" cy="2275718"/>
          </a:xfrm>
          <a:prstGeom prst="rect">
            <a:avLst/>
          </a:prstGeom>
        </p:spPr>
      </p:pic>
      <p:pic>
        <p:nvPicPr>
          <p:cNvPr id="17" name="Grafik 1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7" r="20978"/>
          <a:stretch/>
        </p:blipFill>
        <p:spPr>
          <a:xfrm>
            <a:off x="7312819" y="3629611"/>
            <a:ext cx="2085975" cy="2266950"/>
          </a:xfrm>
          <a:prstGeom prst="rect">
            <a:avLst/>
          </a:prstGeom>
        </p:spPr>
      </p:pic>
      <p:pic>
        <p:nvPicPr>
          <p:cNvPr id="18" name="Grafik 17"/>
          <p:cNvPicPr>
            <a:picLocks noChangeAspect="1"/>
          </p:cNvPicPr>
          <p:nvPr/>
        </p:nvPicPr>
        <p:blipFill rotWithShape="1">
          <a:blip r:embed="rId5"/>
          <a:srcRect l="11964"/>
          <a:stretch/>
        </p:blipFill>
        <p:spPr>
          <a:xfrm>
            <a:off x="9639300" y="3629611"/>
            <a:ext cx="2043880" cy="226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63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nutzerdefiniertes Design">
  <a:themeElements>
    <a:clrScheme name="NEXT Farming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4A12C"/>
      </a:accent1>
      <a:accent2>
        <a:srgbClr val="93C11F"/>
      </a:accent2>
      <a:accent3>
        <a:srgbClr val="009650"/>
      </a:accent3>
      <a:accent4>
        <a:srgbClr val="CDDC00"/>
      </a:accent4>
      <a:accent5>
        <a:srgbClr val="B3E0CB"/>
      </a:accent5>
      <a:accent6>
        <a:srgbClr val="000000"/>
      </a:accent6>
      <a:hlink>
        <a:srgbClr val="93C11F"/>
      </a:hlink>
      <a:folHlink>
        <a:srgbClr val="000000"/>
      </a:folHlink>
    </a:clrScheme>
    <a:fontScheme name="NEXT Farming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NEXT Farming 1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4A12C"/>
      </a:accent1>
      <a:accent2>
        <a:srgbClr val="93C11F"/>
      </a:accent2>
      <a:accent3>
        <a:srgbClr val="009650"/>
      </a:accent3>
      <a:accent4>
        <a:srgbClr val="CDDC00"/>
      </a:accent4>
      <a:accent5>
        <a:srgbClr val="B3E0CB"/>
      </a:accent5>
      <a:accent6>
        <a:srgbClr val="000000"/>
      </a:accent6>
      <a:hlink>
        <a:srgbClr val="44A12C"/>
      </a:hlink>
      <a:folHlink>
        <a:srgbClr val="000000"/>
      </a:folHlink>
    </a:clrScheme>
    <a:fontScheme name="NEXT Farming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833</Words>
  <Application>Microsoft Office PowerPoint</Application>
  <PresentationFormat>Breitbild</PresentationFormat>
  <Paragraphs>254</Paragraphs>
  <Slides>38</Slides>
  <Notes>1</Notes>
  <HiddenSlides>0</HiddenSlides>
  <MMClips>1</MMClips>
  <ScaleCrop>false</ScaleCrop>
  <HeadingPairs>
    <vt:vector size="6" baseType="variant">
      <vt:variant>
        <vt:lpstr>Verwendete Schriftarten</vt:lpstr>
      </vt:variant>
      <vt:variant>
        <vt:i4>9</vt:i4>
      </vt:variant>
      <vt:variant>
        <vt:lpstr>Design</vt:lpstr>
      </vt:variant>
      <vt:variant>
        <vt:i4>2</vt:i4>
      </vt:variant>
      <vt:variant>
        <vt:lpstr>Folientitel</vt:lpstr>
      </vt:variant>
      <vt:variant>
        <vt:i4>38</vt:i4>
      </vt:variant>
    </vt:vector>
  </HeadingPairs>
  <TitlesOfParts>
    <vt:vector size="49" baseType="lpstr">
      <vt:lpstr>ＭＳ Ｐゴシック</vt:lpstr>
      <vt:lpstr>ＭＳ Ｐゴシック</vt:lpstr>
      <vt:lpstr>Akzidenz-Grotesk Next</vt:lpstr>
      <vt:lpstr>Akzidenz-Grotesk Next Regular</vt:lpstr>
      <vt:lpstr>Arial</vt:lpstr>
      <vt:lpstr>Arial Regular</vt:lpstr>
      <vt:lpstr>Systemschrift</vt:lpstr>
      <vt:lpstr>Verdana</vt:lpstr>
      <vt:lpstr>Wingdings</vt:lpstr>
      <vt:lpstr>Benutzerdefiniertes Design</vt:lpstr>
      <vt:lpstr>Office</vt:lpstr>
      <vt:lpstr>NEXT Feldüberwachung</vt:lpstr>
      <vt:lpstr>NEXT Wetterstation Basic</vt:lpstr>
      <vt:lpstr>NEXT Wetterstation Eco</vt:lpstr>
      <vt:lpstr>NEXT Wetterstation Pro</vt:lpstr>
      <vt:lpstr>NEXT Sericevertrag – passender Service für Ihre Station</vt:lpstr>
      <vt:lpstr>Wetterdaten, Analyse und Prognose</vt:lpstr>
      <vt:lpstr>Wetterdaten im NEXT FarmingOFFICE</vt:lpstr>
      <vt:lpstr>Wetterdaten im NEXT FarmingOFFICE - Maßnahmenbuchung</vt:lpstr>
      <vt:lpstr>Wetterdaten im NEXT FarmingOFFICE - Auswertung</vt:lpstr>
      <vt:lpstr>Wetterdaten im NEXT FarmingOFFICE - Dashboard</vt:lpstr>
      <vt:lpstr>Bodenfeuchte in sechs Tiefen mit Sentek Drill &amp; Drop</vt:lpstr>
      <vt:lpstr>Bewässerungsanalyse mit Hilfe eines Summengraphs</vt:lpstr>
      <vt:lpstr>Bewässerungsanalyse mit Hilfe eines Stapeldiagramms</vt:lpstr>
      <vt:lpstr>Bewässerungsanalyse mit Hilfe eines NfK-Graphs</vt:lpstr>
      <vt:lpstr>NEXT MobileWetterAPP</vt:lpstr>
      <vt:lpstr>Zusatzdienst: iMeteo Wettervorhersage</vt:lpstr>
      <vt:lpstr>iMeteo Wettervorhersage</vt:lpstr>
      <vt:lpstr>Arbeitsplanungsmodelle basierend auf iMeteo Wettervorhersage</vt:lpstr>
      <vt:lpstr>NEXT Krankheitsmodelle - Zusatzdienst</vt:lpstr>
      <vt:lpstr>Modellberechnung: Fusarium </vt:lpstr>
      <vt:lpstr>Modell: Fusarium Infektion</vt:lpstr>
      <vt:lpstr>Modellberechnung: Monilia laxa</vt:lpstr>
      <vt:lpstr>NEXT FarmView - Zusatzdienst</vt:lpstr>
      <vt:lpstr>NEXT FarmView - Wasserbilanzberechnung</vt:lpstr>
      <vt:lpstr>Wetterstationsnetzwerk</vt:lpstr>
      <vt:lpstr>Remote Schädlingsmonitoring</vt:lpstr>
      <vt:lpstr>NEXT iScout Schädlingsfalle</vt:lpstr>
      <vt:lpstr>PowerPoint-Präsentation</vt:lpstr>
      <vt:lpstr>NEXT iScout Schädlingsfalle - KI</vt:lpstr>
      <vt:lpstr>NEXT iScout Schädlingsfalle - Pheromone</vt:lpstr>
      <vt:lpstr>NEXT iScout Schädlingsfalle - Farbtafel</vt:lpstr>
      <vt:lpstr>Remote Feldüberwachung </vt:lpstr>
      <vt:lpstr>NEXT CropView Feldkamera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Microsoft Office-Benutzer</dc:creator>
  <cp:lastModifiedBy>Lorenz Sonnabend.eurosoft</cp:lastModifiedBy>
  <cp:revision>132</cp:revision>
  <dcterms:created xsi:type="dcterms:W3CDTF">2018-05-18T09:58:35Z</dcterms:created>
  <dcterms:modified xsi:type="dcterms:W3CDTF">2020-04-21T14:02:55Z</dcterms:modified>
</cp:coreProperties>
</file>