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76" r:id="rId2"/>
    <p:sldId id="271" r:id="rId3"/>
    <p:sldId id="268" r:id="rId4"/>
    <p:sldId id="269" r:id="rId5"/>
    <p:sldId id="275" r:id="rId6"/>
    <p:sldId id="270" r:id="rId7"/>
    <p:sldId id="27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Helmut Stöberl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23"/>
    <a:srgbClr val="F6AE2B"/>
    <a:srgbClr val="44A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72"/>
  </p:normalViewPr>
  <p:slideViewPr>
    <p:cSldViewPr snapToGrid="0" snapToObjects="1">
      <p:cViewPr varScale="1">
        <p:scale>
          <a:sx n="116" d="100"/>
          <a:sy n="116" d="100"/>
        </p:scale>
        <p:origin x="240" y="108"/>
      </p:cViewPr>
      <p:guideLst>
        <p:guide orient="horz" pos="2160"/>
        <p:guide pos="3840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490F5DC-A59F-B641-9886-B0F880DC0713}" type="datetimeFigureOut">
              <a:rPr lang="de-DE" smtClean="0"/>
              <a:pPr/>
              <a:t>17.04.2020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AEE062D7-3D4C-C148-9061-3F5D7B6B888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8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62D7-3D4C-C148-9061-3F5D7B6B888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6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2FF7F996-B5A4-E841-B98E-EC81627C3604}"/>
              </a:ext>
            </a:extLst>
          </p:cNvPr>
          <p:cNvSpPr/>
          <p:nvPr userDrawn="1"/>
        </p:nvSpPr>
        <p:spPr>
          <a:xfrm>
            <a:off x="332081" y="1039619"/>
            <a:ext cx="11515789" cy="53193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35BCCFB1-A342-D047-ACEC-A7E35F4877D5}"/>
              </a:ext>
            </a:extLst>
          </p:cNvPr>
          <p:cNvSpPr/>
          <p:nvPr userDrawn="1"/>
        </p:nvSpPr>
        <p:spPr>
          <a:xfrm>
            <a:off x="333957" y="1039619"/>
            <a:ext cx="11523538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F0143D0-3730-7B46-B9E1-EB759D3D5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193377"/>
            <a:ext cx="965200" cy="5842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99A34B8-DE22-F84B-9DD0-20DF28C75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8747"/>
            <a:ext cx="6357366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Inhalt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xmlns="" id="{FF12C778-F643-F445-A3EB-9082392290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2604090"/>
            <a:ext cx="10918675" cy="3445580"/>
          </a:xfrm>
          <a:prstGeom prst="rect">
            <a:avLst/>
          </a:prstGeom>
        </p:spPr>
        <p:txBody>
          <a:bodyPr wrap="square" lIns="0" tIns="0" rIns="0" bIns="0"/>
          <a:lstStyle>
            <a:lvl1pPr marL="0" indent="-198900">
              <a:lnSpc>
                <a:spcPts val="204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5pPr>
            <a:lvl6pPr marL="2628900" indent="-342900">
              <a:buFont typeface="+mj-lt"/>
              <a:buAutoNum type="arabicPeriod"/>
              <a:defRPr sz="1700"/>
            </a:lvl6pPr>
          </a:lstStyle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1"/>
            <a:r>
              <a:rPr lang="de-DE" dirty="0"/>
              <a:t>Inhaltspunkt</a:t>
            </a:r>
          </a:p>
          <a:p>
            <a:pPr lvl="2"/>
            <a:r>
              <a:rPr lang="de-DE" dirty="0"/>
              <a:t>Inhaltspunkt</a:t>
            </a:r>
          </a:p>
          <a:p>
            <a:pPr lvl="3"/>
            <a:r>
              <a:rPr lang="de-DE" dirty="0"/>
              <a:t>Inhaltspunkt</a:t>
            </a:r>
          </a:p>
          <a:p>
            <a:pPr lvl="4"/>
            <a:r>
              <a:rPr lang="de-DE" dirty="0"/>
              <a:t>Inhaltspunkt</a:t>
            </a:r>
          </a:p>
          <a:p>
            <a:pPr lvl="5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E08E317D-13F6-0B4A-8EE3-74D713E92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9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S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C07914EE-8ECF-E949-B0B6-DFD7AAFA8062}"/>
              </a:ext>
            </a:extLst>
          </p:cNvPr>
          <p:cNvSpPr/>
          <p:nvPr userDrawn="1"/>
        </p:nvSpPr>
        <p:spPr>
          <a:xfrm>
            <a:off x="329188" y="1036321"/>
            <a:ext cx="11526114" cy="530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247926CB-1B69-8446-AFF0-C4D99170D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xmlns="" id="{E3AC76F1-7A95-2F47-840E-1F92A06C02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BC56A9A-6F8A-BF46-96C8-A901A348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262F4F50-30B5-1244-BE79-1DD8FCC4D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17D82EB-743A-5444-AF55-7ED903206108}"/>
              </a:ext>
            </a:extLst>
          </p:cNvPr>
          <p:cNvSpPr/>
          <p:nvPr userDrawn="1"/>
        </p:nvSpPr>
        <p:spPr>
          <a:xfrm>
            <a:off x="329188" y="1026161"/>
            <a:ext cx="11526114" cy="531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3AEB7935-BB21-E04B-9A75-FFEBF87E2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6126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xmlns="" id="{0BC000F0-890A-CF45-AEC1-A3B61E8037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59B5B57-6801-6F4F-B9B4-A88A173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37A7A3EB-46C7-B448-8118-F727A9C5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A1EC44F-D80A-F240-8F09-1C827C4B0135}"/>
              </a:ext>
            </a:extLst>
          </p:cNvPr>
          <p:cNvSpPr/>
          <p:nvPr userDrawn="1"/>
        </p:nvSpPr>
        <p:spPr>
          <a:xfrm>
            <a:off x="329189" y="1036321"/>
            <a:ext cx="11526114" cy="5308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34B6302-AA3C-5D46-8D0E-8D03B81A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33831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xmlns="" id="{2222D2D5-3F4D-E44B-BCCB-F0DD364F70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0CC9039-BEF0-4B4E-8B32-A3D289D49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C049F731-275C-784A-AFAA-02C7A4CE9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38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67B0C62D-DA7A-FC44-96EC-AA2C9AC75806}"/>
              </a:ext>
            </a:extLst>
          </p:cNvPr>
          <p:cNvSpPr/>
          <p:nvPr userDrawn="1"/>
        </p:nvSpPr>
        <p:spPr>
          <a:xfrm>
            <a:off x="329188" y="1036321"/>
            <a:ext cx="11504849" cy="530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xmlns="" id="{34D886D3-8D51-7E48-8BF6-7BC2211767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38E6973-ECEF-1942-8AFE-CCBFDF815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6557" y="4389121"/>
            <a:ext cx="4328470" cy="195582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2C9EFD7A-0530-EF41-975F-CBC1197A8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860848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accent6"/>
                </a:solidFill>
                <a:latin typeface="Arial Regular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übergreifend.</a:t>
            </a:r>
            <a:endParaRPr lang="de-DE" dirty="0">
              <a:solidFill>
                <a:schemeClr val="accent1"/>
              </a:solidFill>
              <a:latin typeface="Akzidenz-Grotesk Next" panose="02000503000000020003" pitchFamily="2" charset="77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42E1F2EF-9E55-5040-8BFC-7190D76A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4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D2B72EA-C878-594C-8A08-8F8ED33ED1EF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7AE7738F-00D5-9249-BA59-E62D09BA24F0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chemeClr val="accent1"/>
              </a:solidFill>
              <a:latin typeface="Arial Regular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561B3B6-2895-0E4C-802E-239ED9FB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B53547D9-4367-FF45-BC27-49D37BEFB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xmlns="" id="{8E303475-9EF2-604E-8A8A-AB378AD36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2006442"/>
            <a:ext cx="5821363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F38D0AD5-9877-284E-B846-0A374C383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10882032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2F4E2CF3-877A-B34B-A304-EE9152DA9C2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10882032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xmlns="" id="{4C8178B2-41F3-BA4F-BA7B-6C8D7EFC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24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14A5C99-98BC-264E-94AE-278EA2508B2D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2D77E87-AC6E-F246-A028-D2AE976AA7FB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7B58FB9-BA37-6D41-9C1D-D95A87B62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EB5BDD30-833D-574E-802D-8E3651F20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xmlns="" id="{3007D41E-985C-554E-B99B-239C02D0D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5982" y="2343624"/>
            <a:ext cx="4891344" cy="1847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xmlns="" id="{E2D326FA-878D-9B43-813D-3DCC404781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5982" y="4424897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4" name="Bildplatzhalter 19">
            <a:extLst>
              <a:ext uri="{FF2B5EF4-FFF2-40B4-BE49-F238E27FC236}">
                <a16:creationId xmlns:a16="http://schemas.microsoft.com/office/drawing/2014/main" xmlns="" id="{80F2035A-518F-1046-996A-69931730BC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7325" y="4424898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5C9C482-81EC-D941-B15B-1C54ABDAF3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102" y="2084706"/>
            <a:ext cx="5730335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7D6C7004-664A-7C4C-95F2-B6DAE3490B4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5726787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xmlns="" id="{D450E89A-0C0F-CC46-A8FE-D7633D363F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5726787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xmlns="" id="{87A74C0E-058A-7542-8632-A1D44B89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81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1 Bild /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994BAF40-3947-6D47-802C-92F86C00D713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3E037F3C-5B66-A64D-81AE-FE4E571860C8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E005E08-6887-8C4E-9601-4835797F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51731C4B-4D8A-6A49-91A2-B0E96D640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xmlns="" id="{B43EA9D3-FAB1-9D47-BD57-E94454254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49" y="4352544"/>
            <a:ext cx="10918676" cy="174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xmlns="" id="{5AEC41A2-122F-A241-B220-792B2F5BF22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49" y="2070695"/>
            <a:ext cx="1075493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Ich bin eine Subheadline.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E5F68178-40EA-D04B-820B-6F67C2017C0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5437" y="2621986"/>
            <a:ext cx="5191888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E83156B8-301E-D747-85EB-B6C2C74A91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49" y="2603942"/>
            <a:ext cx="5277298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</a:t>
            </a:r>
            <a:r>
              <a:rPr lang="de-DE" sz="1800" b="0" i="0" dirty="0">
                <a:effectLst/>
                <a:latin typeface="Arial Regular"/>
              </a:rPr>
              <a:t>.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xmlns="" id="{6145B3AA-07EF-EE41-AE40-6917DBF4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02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0C2F4A1-6608-D14B-A75B-EE793B693250}"/>
              </a:ext>
            </a:extLst>
          </p:cNvPr>
          <p:cNvSpPr/>
          <p:nvPr userDrawn="1"/>
        </p:nvSpPr>
        <p:spPr>
          <a:xfrm>
            <a:off x="332081" y="1057643"/>
            <a:ext cx="11515789" cy="5301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4933AB6-5C97-EC45-B65C-26ECAFF7F286}"/>
              </a:ext>
            </a:extLst>
          </p:cNvPr>
          <p:cNvSpPr/>
          <p:nvPr userDrawn="1"/>
        </p:nvSpPr>
        <p:spPr>
          <a:xfrm>
            <a:off x="332081" y="1057643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8BE84BF0-F67D-C64D-B10B-6F0BC0E6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296771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xmlns="" id="{B070F8DA-20F8-C34C-A94E-3887CFEC6D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CAF566D1-A9C5-1F46-BB44-F512B1444D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87747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xmlns="" id="{6A4BA393-3BD4-6844-9126-D1E6AD9AA9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4905201"/>
            <a:ext cx="10268406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72E7062A-D8F6-254B-8FE0-56F42F153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1401"/>
            <a:ext cx="965200" cy="5842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xmlns="" id="{3BE1DDC1-0273-4243-854C-78584DB53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2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7C4992AC-73FF-464F-B725-74AE3CF2FEBE}"/>
              </a:ext>
            </a:extLst>
          </p:cNvPr>
          <p:cNvSpPr/>
          <p:nvPr userDrawn="1"/>
        </p:nvSpPr>
        <p:spPr>
          <a:xfrm>
            <a:off x="332081" y="1061288"/>
            <a:ext cx="11521251" cy="5297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C2E071E8-A419-6846-BB17-217CC58C2AE9}"/>
              </a:ext>
            </a:extLst>
          </p:cNvPr>
          <p:cNvSpPr/>
          <p:nvPr userDrawn="1"/>
        </p:nvSpPr>
        <p:spPr>
          <a:xfrm>
            <a:off x="334492" y="1061288"/>
            <a:ext cx="11522923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1E8D793-628A-EB47-B66F-845D3EE0E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84640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D720C86D-0B49-904C-81A4-8B896A0660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xmlns="" id="{234BF9DB-619B-1A4E-A04A-2BBC2F7D7DC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6072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xmlns="" id="{507B93A2-B25B-6047-B22C-9A354E64D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F3C1575-07BA-234E-A924-77335600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xmlns="" id="{59F40092-756B-604E-88DD-BAADC3A32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CED347CB-E874-AB4D-957E-39E10DED9893}"/>
              </a:ext>
            </a:extLst>
          </p:cNvPr>
          <p:cNvSpPr/>
          <p:nvPr userDrawn="1"/>
        </p:nvSpPr>
        <p:spPr>
          <a:xfrm>
            <a:off x="332082" y="1071448"/>
            <a:ext cx="11512588" cy="52875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B8B93E26-B5BB-C64B-9406-07993CE913CA}"/>
              </a:ext>
            </a:extLst>
          </p:cNvPr>
          <p:cNvSpPr/>
          <p:nvPr userDrawn="1"/>
        </p:nvSpPr>
        <p:spPr>
          <a:xfrm>
            <a:off x="333957" y="1071448"/>
            <a:ext cx="11514259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DEC7538-8779-F34C-BE9B-F7D802BC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6408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23D39ABF-1174-DE47-B0CA-6591DF1EBD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xmlns="" id="{C2B92C8C-9ABF-514A-AFEF-7DFECDAD0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xmlns="" id="{075E070A-CC9C-0C40-9763-A0DD8F7B35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C01A887E-5F2A-514F-94AF-A35B9FDE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25206"/>
            <a:ext cx="965200" cy="584200"/>
          </a:xfrm>
          <a:prstGeom prst="rect">
            <a:avLst/>
          </a:prstGeom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xmlns="" id="{8A0D5FC7-C140-9048-9F15-DA7E68CE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übergreifend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xmlns="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0FD1F9DC-CC35-CF4F-B14F-BFA1D44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84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21BFE33-F00B-BD47-9E0E-C37CDE7FE08A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FC7F318E-EAF6-AA45-94EA-A23EDEAB0E2F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373FF2E-D590-554F-8CF5-BF6E35028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EFC0654F-C03C-5C4B-B457-5A11090DF4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8541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xmlns="" id="{F578DED9-076D-DA4E-B4BD-D0EF9877DEF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xmlns="" id="{6D2BC8E6-EAA8-4D4A-8362-A77CE7A8D8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7" y="5026100"/>
            <a:ext cx="10275902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3B9B473D-7013-BF44-9B4A-5AB4C1366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xmlns="" id="{2C873CB8-150C-F34B-AD77-1E98B9291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13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5E7FCBF-B4ED-E04A-94BD-7D2CBD53B62C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B8905A0A-2532-C24A-9F3C-F45B4EAD0DA0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2618C530-1973-1143-960E-CCA5005DD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88CEB5CC-FB0C-354E-81CA-ABCE5B5FDA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xmlns="" id="{B99BF9B9-86D5-D24C-AE58-FFA41DC3C6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xmlns="" id="{0EBE648B-1DA4-864B-8EBC-9753BD2A04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D201E17-787C-AD41-8ED1-C759E36E1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xmlns="" id="{C63C9725-9AD1-314D-8991-E6750451B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62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xmlns="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F12F7E0D-CFEC-E440-A557-43CA9D53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32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xmlns="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93BA6E31-ABC3-5B4D-876E-C39C5CCE9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69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B9A61B9-5B45-7E43-8BB2-23A76D8182FD}"/>
              </a:ext>
            </a:extLst>
          </p:cNvPr>
          <p:cNvSpPr/>
          <p:nvPr userDrawn="1"/>
        </p:nvSpPr>
        <p:spPr>
          <a:xfrm>
            <a:off x="332081" y="1040968"/>
            <a:ext cx="11515789" cy="53179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E1B4580-F2D5-E24C-83BF-DB354662BDBA}"/>
              </a:ext>
            </a:extLst>
          </p:cNvPr>
          <p:cNvSpPr/>
          <p:nvPr userDrawn="1"/>
        </p:nvSpPr>
        <p:spPr>
          <a:xfrm>
            <a:off x="330409" y="1040968"/>
            <a:ext cx="11517461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01" y="128009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0794" y="119472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xmlns="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FB3F3122-76C7-5743-B1B0-E04D561ED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13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B9A61B9-5B45-7E43-8BB2-23A76D8182FD}"/>
              </a:ext>
            </a:extLst>
          </p:cNvPr>
          <p:cNvSpPr/>
          <p:nvPr userDrawn="1"/>
        </p:nvSpPr>
        <p:spPr>
          <a:xfrm>
            <a:off x="332081" y="1051128"/>
            <a:ext cx="11515789" cy="530783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E1B4580-F2D5-E24C-83BF-DB354662BDBA}"/>
              </a:ext>
            </a:extLst>
          </p:cNvPr>
          <p:cNvSpPr/>
          <p:nvPr userDrawn="1"/>
        </p:nvSpPr>
        <p:spPr>
          <a:xfrm>
            <a:off x="332081" y="1051128"/>
            <a:ext cx="11517461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148" y="129025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2841" y="120488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xmlns="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4D42263A-5B19-084E-B897-6B84B245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59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E1B4580-F2D5-E24C-83BF-DB354662BDBA}"/>
              </a:ext>
            </a:extLst>
          </p:cNvPr>
          <p:cNvSpPr/>
          <p:nvPr userDrawn="1"/>
        </p:nvSpPr>
        <p:spPr>
          <a:xfrm>
            <a:off x="332081" y="1061288"/>
            <a:ext cx="11517461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xmlns="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F77E8A7D-F6CB-DB45-9388-CF0910F9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9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08F48C8-BE3C-6546-B987-6116D271B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22" y="1026160"/>
            <a:ext cx="11471016" cy="5301447"/>
          </a:xfrm>
          <a:prstGeom prst="rect">
            <a:avLst/>
          </a:prstGeom>
        </p:spPr>
      </p:pic>
      <p:sp>
        <p:nvSpPr>
          <p:cNvPr id="11" name="Inhaltsplatzhalter 13">
            <a:extLst>
              <a:ext uri="{FF2B5EF4-FFF2-40B4-BE49-F238E27FC236}">
                <a16:creationId xmlns:a16="http://schemas.microsoft.com/office/drawing/2014/main" xmlns="" id="{20D4405C-F5D4-D24B-AB0F-A33724F83B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822753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8AEE8558-70E1-2640-99AD-0EC449AFF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96567"/>
            <a:ext cx="10162918" cy="3323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 mit langer Headline.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B7B7A4EA-855D-EC4F-97CA-9552D8D5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6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xmlns="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99F90BAE-8962-0340-883F-2D093F60C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4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7493813-3305-2742-9A8C-94956EE88FAB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ED3760C-DA5F-5D45-B382-CCE98E8C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5404735-E747-1C4E-B631-F1F1AF5BE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xmlns="" id="{26DFF2EE-08A0-6141-940D-221A6D9B5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705313BB-3EB0-A14C-94FF-F0A33104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C358A38B-8CC7-CA46-8D85-D7F162B26B56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79F6047-91BF-A94B-A984-877F2F548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BC5BFA60-0FEF-9D48-B7FE-E7C1A7FCC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4E7FD24C-E352-3B40-AFE1-609AA7B279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xmlns="" id="{53FA20C8-696E-8844-BE3E-62F2A3E0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8C6AD24-69B3-864F-97F2-591AA50889DD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69984F1-E26B-8342-B16A-72B8ED5AC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B498B8C5-0F69-644B-86FE-287B09AA7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xmlns="" id="{F21EFE93-8380-8541-8A8B-107E55A374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BB650A7B-2F96-814A-B161-CB60B3D14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68C0B03-66D0-E440-8FCE-4D20B9217D7C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1CB1D76-1A43-FB4A-B253-9B1C6A11D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64C3A41C-1359-5E45-AA50-74F078F0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xmlns="" id="{18548B9B-E65B-354E-BF50-38B2EAA959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EF509221-BCBC-C441-B103-C41F4F839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9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 oder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48FF8BD0-0AC9-B34F-9470-959AA600C997}"/>
              </a:ext>
            </a:extLst>
          </p:cNvPr>
          <p:cNvSpPr/>
          <p:nvPr userDrawn="1"/>
        </p:nvSpPr>
        <p:spPr>
          <a:xfrm>
            <a:off x="329188" y="1036321"/>
            <a:ext cx="11536747" cy="530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4183382-847F-BE49-BC39-8061EFCC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49D42B6D-CF8C-364D-BB20-F939A35B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5110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xmlns="" id="{D36ACC53-E0DD-DA41-BA83-3AADDF1078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xmlns="" id="{058A6E7A-422C-5743-B41A-705DE86C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3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3DE9E01-6951-1D49-8C6B-201F5DE8D33B}"/>
              </a:ext>
            </a:extLst>
          </p:cNvPr>
          <p:cNvSpPr/>
          <p:nvPr userDrawn="1"/>
        </p:nvSpPr>
        <p:spPr>
          <a:xfrm>
            <a:off x="329189" y="1036320"/>
            <a:ext cx="11526114" cy="5308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31A3FEDF-32A2-1142-ACBA-35E16461D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xmlns="" id="{15D64FAB-DD7D-304F-9B33-4DB4B569FF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E9316F03-7B8B-DA41-8748-8CE522EF5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xmlns="" id="{549CB43A-F070-764C-919F-EB5FC735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4CDB163-6F98-414D-8077-870587A0BA4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0888F26-1131-5842-ABDC-79F8C371C06F}"/>
              </a:ext>
            </a:extLst>
          </p:cNvPr>
          <p:cNvSpPr txBox="1"/>
          <p:nvPr userDrawn="1"/>
        </p:nvSpPr>
        <p:spPr>
          <a:xfrm>
            <a:off x="10896927" y="6450890"/>
            <a:ext cx="95094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B4D6CE-264B-0545-B7F3-7921210B2648}" type="slidenum">
              <a:rPr lang="de-DE" sz="1050" b="0" i="0" smtClean="0">
                <a:solidFill>
                  <a:schemeClr val="accent1"/>
                </a:solidFill>
                <a:latin typeface="Arial Regular"/>
              </a:rPr>
              <a:pPr algn="r"/>
              <a:t>‹Nr.›</a:t>
            </a:fld>
            <a:endParaRPr lang="de-DE" b="0" i="0" dirty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xmlns="" id="{0060928A-2C82-9948-B6F8-9BD3053B7419}"/>
              </a:ext>
            </a:extLst>
          </p:cNvPr>
          <p:cNvSpPr txBox="1">
            <a:spLocks/>
          </p:cNvSpPr>
          <p:nvPr userDrawn="1"/>
        </p:nvSpPr>
        <p:spPr>
          <a:xfrm>
            <a:off x="7257448" y="6458585"/>
            <a:ext cx="3508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i="0" dirty="0" smtClean="0">
                <a:latin typeface="Arial Regular"/>
              </a:rPr>
              <a:t>11.03.2020</a:t>
            </a:r>
            <a:endParaRPr lang="de-DE" b="0" i="0" dirty="0">
              <a:latin typeface="Arial Regular"/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xmlns="" id="{75A01150-E036-1842-A0FC-13C42BD5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2" r:id="rId3"/>
    <p:sldLayoutId id="2147483673" r:id="rId4"/>
    <p:sldLayoutId id="2147483676" r:id="rId5"/>
    <p:sldLayoutId id="2147483675" r:id="rId6"/>
    <p:sldLayoutId id="2147483674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8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8750EF1-470C-E04C-9CA3-D41EF1796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49" y="1822753"/>
            <a:ext cx="8624408" cy="235449"/>
          </a:xfrm>
        </p:spPr>
        <p:txBody>
          <a:bodyPr/>
          <a:lstStyle/>
          <a:p>
            <a:r>
              <a:rPr lang="de-DE" dirty="0" smtClean="0"/>
              <a:t>Template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structuring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CE9EC7A9-0CC7-664E-9C36-D4882C7F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NEXT </a:t>
            </a:r>
            <a:r>
              <a:rPr lang="de-DE" dirty="0" err="1"/>
              <a:t>Machine</a:t>
            </a:r>
            <a:r>
              <a:rPr lang="de-DE" dirty="0"/>
              <a:t> Management </a:t>
            </a:r>
            <a:r>
              <a:rPr lang="de-DE" dirty="0" err="1"/>
              <a:t>story</a:t>
            </a:r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xmlns="" id="{25AE64AB-AE7A-AC4F-B4AF-AC4CDFE0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04774" y="190776"/>
            <a:ext cx="568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Deadline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March, 27th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returning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Hannes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Helmut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6" y="1247738"/>
            <a:ext cx="1865225" cy="9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79F2F73-4767-5E4B-B399-582A755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 smtClean="0"/>
              <a:t>: </a:t>
            </a:r>
            <a:r>
              <a:rPr lang="de-DE" dirty="0" err="1" smtClean="0"/>
              <a:t>get</a:t>
            </a:r>
            <a:r>
              <a:rPr lang="de-DE" dirty="0" smtClean="0"/>
              <a:t> an </a:t>
            </a:r>
            <a:r>
              <a:rPr lang="de-DE" dirty="0" err="1" smtClean="0"/>
              <a:t>effective</a:t>
            </a:r>
            <a:r>
              <a:rPr lang="de-DE" dirty="0" smtClean="0"/>
              <a:t> operational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r>
              <a:rPr lang="de-DE" dirty="0" smtClean="0"/>
              <a:t> !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F117245E-F9C7-EB4B-99FC-B2F7DAD0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119BD400-2FD7-4FAE-9071-5B0AB5B4ECD8}"/>
              </a:ext>
            </a:extLst>
          </p:cNvPr>
          <p:cNvSpPr/>
          <p:nvPr/>
        </p:nvSpPr>
        <p:spPr>
          <a:xfrm>
            <a:off x="376979" y="1816494"/>
            <a:ext cx="616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Tbd.: </a:t>
            </a:r>
            <a:r>
              <a:rPr lang="de-DE" b="1" dirty="0" err="1" smtClean="0">
                <a:solidFill>
                  <a:schemeClr val="accent1"/>
                </a:solidFill>
              </a:rPr>
              <a:t>farmer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contractor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as</a:t>
            </a:r>
            <a:r>
              <a:rPr 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a </a:t>
            </a:r>
            <a:r>
              <a:rPr lang="de-DE" b="1" dirty="0" err="1" smtClean="0">
                <a:solidFill>
                  <a:schemeClr val="accent1"/>
                </a:solidFill>
              </a:rPr>
              <a:t>farmer</a:t>
            </a:r>
            <a:r>
              <a:rPr lang="de-DE" b="1" dirty="0" smtClean="0">
                <a:solidFill>
                  <a:schemeClr val="accent1"/>
                </a:solidFill>
              </a:rPr>
              <a:t>/</a:t>
            </a:r>
            <a:r>
              <a:rPr lang="de-DE" b="1" dirty="0" err="1" smtClean="0">
                <a:solidFill>
                  <a:schemeClr val="accent1"/>
                </a:solidFill>
              </a:rPr>
              <a:t>contractor</a:t>
            </a:r>
            <a:r>
              <a:rPr lang="de-DE" b="1" dirty="0" smtClean="0">
                <a:solidFill>
                  <a:schemeClr val="accent1"/>
                </a:solidFill>
              </a:rPr>
              <a:t> …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A846D3E-94DF-4F13-85D7-84F30FFC6C7F}"/>
              </a:ext>
            </a:extLst>
          </p:cNvPr>
          <p:cNvSpPr txBox="1"/>
          <p:nvPr/>
        </p:nvSpPr>
        <p:spPr>
          <a:xfrm>
            <a:off x="376979" y="2185826"/>
            <a:ext cx="11300496" cy="951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smtClean="0"/>
              <a:t>&lt;&lt;</a:t>
            </a:r>
            <a:r>
              <a:rPr lang="de-DE" sz="1000" b="1" i="1" dirty="0"/>
              <a:t>W</a:t>
            </a:r>
            <a:r>
              <a:rPr lang="de-DE" sz="1000" b="1" i="1" dirty="0" smtClean="0"/>
              <a:t>ho</a:t>
            </a:r>
            <a:r>
              <a:rPr lang="de-DE" sz="1000" b="1" i="1" dirty="0"/>
              <a:t>: </a:t>
            </a:r>
            <a:r>
              <a:rPr lang="en-US" sz="1000" i="1" dirty="0"/>
              <a:t>What type of </a:t>
            </a:r>
            <a:r>
              <a:rPr lang="en-US" sz="1000" i="1" dirty="0" smtClean="0"/>
              <a:t>farmer/contractor I want to touch? </a:t>
            </a:r>
            <a:r>
              <a:rPr lang="de-DE" sz="1000" i="1" dirty="0"/>
              <a:t>&gt;&gt; //&lt;&lt; Description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 smtClean="0"/>
              <a:t>business</a:t>
            </a:r>
            <a:r>
              <a:rPr lang="de-DE" sz="1000" i="1" dirty="0" smtClean="0"/>
              <a:t>/</a:t>
            </a:r>
            <a:r>
              <a:rPr lang="de-DE" sz="1000" i="1" dirty="0" err="1" smtClean="0"/>
              <a:t>farm</a:t>
            </a:r>
            <a:r>
              <a:rPr lang="de-DE" sz="1000" i="1" dirty="0" smtClean="0"/>
              <a:t>: ha, </a:t>
            </a:r>
            <a:r>
              <a:rPr lang="de-DE" sz="1000" i="1" dirty="0" err="1" smtClean="0"/>
              <a:t>Number</a:t>
            </a:r>
            <a:r>
              <a:rPr lang="de-DE" sz="1000" i="1" dirty="0" smtClean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animals</a:t>
            </a:r>
            <a:r>
              <a:rPr lang="de-DE" sz="1000" i="1" dirty="0"/>
              <a:t>; </a:t>
            </a:r>
            <a:r>
              <a:rPr lang="de-DE" sz="1000" i="1" dirty="0" err="1"/>
              <a:t>main</a:t>
            </a:r>
            <a:r>
              <a:rPr lang="de-DE" sz="1000" i="1" dirty="0"/>
              <a:t> </a:t>
            </a:r>
            <a:r>
              <a:rPr lang="de-DE" sz="1000" i="1" dirty="0" err="1"/>
              <a:t>or</a:t>
            </a:r>
            <a:r>
              <a:rPr lang="de-DE" sz="1000" i="1" dirty="0"/>
              <a:t> </a:t>
            </a:r>
            <a:r>
              <a:rPr lang="de-DE" sz="1000" i="1" dirty="0" err="1"/>
              <a:t>sideline</a:t>
            </a:r>
            <a:r>
              <a:rPr lang="de-DE" sz="1000" i="1" dirty="0"/>
              <a:t> ; etc</a:t>
            </a:r>
            <a:r>
              <a:rPr lang="de-DE" sz="1000" i="1" dirty="0" smtClean="0"/>
              <a:t>.&gt;&gt;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err="1" smtClean="0"/>
              <a:t>We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want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touch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big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or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very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big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customers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of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each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country</a:t>
            </a:r>
            <a:r>
              <a:rPr lang="de-DE" sz="1000" i="1" dirty="0" smtClean="0"/>
              <a:t>. </a:t>
            </a:r>
            <a:r>
              <a:rPr lang="de-DE" sz="1000" i="1" dirty="0" err="1" smtClean="0"/>
              <a:t>It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could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farmers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or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contractors</a:t>
            </a:r>
            <a:r>
              <a:rPr lang="de-DE" sz="1000" i="1" dirty="0" smtClean="0"/>
              <a:t>. </a:t>
            </a:r>
            <a:r>
              <a:rPr lang="de-DE" sz="1000" i="1" dirty="0" err="1" smtClean="0"/>
              <a:t>We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want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target</a:t>
            </a:r>
            <a:r>
              <a:rPr lang="de-DE" sz="1000" i="1" dirty="0" smtClean="0"/>
              <a:t> all </a:t>
            </a:r>
            <a:r>
              <a:rPr lang="de-DE" sz="1000" i="1" dirty="0" err="1" smtClean="0"/>
              <a:t>farmers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that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need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</a:t>
            </a:r>
            <a:r>
              <a:rPr lang="de-DE" sz="1000" i="1" dirty="0" smtClean="0"/>
              <a:t> manage </a:t>
            </a:r>
            <a:r>
              <a:rPr lang="de-DE" sz="1000" i="1" dirty="0" err="1" smtClean="0"/>
              <a:t>their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fleet</a:t>
            </a:r>
            <a:r>
              <a:rPr lang="de-DE" sz="1000" i="1" dirty="0" smtClean="0"/>
              <a:t>.</a:t>
            </a:r>
            <a:endParaRPr lang="de-DE" sz="1000" i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07223B93-400C-4423-9998-FDAD4014283C}"/>
              </a:ext>
            </a:extLst>
          </p:cNvPr>
          <p:cNvSpPr/>
          <p:nvPr/>
        </p:nvSpPr>
        <p:spPr>
          <a:xfrm>
            <a:off x="376979" y="3209855"/>
            <a:ext cx="3926322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I </a:t>
            </a:r>
            <a:r>
              <a:rPr lang="de-DE" sz="1400" b="1" dirty="0" err="1">
                <a:solidFill>
                  <a:schemeClr val="accent1"/>
                </a:solidFill>
              </a:rPr>
              <a:t>have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the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challenge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smtClean="0">
                <a:solidFill>
                  <a:schemeClr val="accent1"/>
                </a:solidFill>
              </a:rPr>
              <a:t>… (emotional </a:t>
            </a:r>
            <a:r>
              <a:rPr lang="de-DE" sz="1400" b="1" dirty="0" err="1" smtClean="0">
                <a:solidFill>
                  <a:schemeClr val="accent1"/>
                </a:solidFill>
              </a:rPr>
              <a:t>benefit</a:t>
            </a:r>
            <a:r>
              <a:rPr lang="de-DE" sz="1400" b="1" dirty="0" smtClean="0">
                <a:solidFill>
                  <a:schemeClr val="accent1"/>
                </a:solidFill>
              </a:rPr>
              <a:t>)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C2A3740F-699E-44CB-87AC-C4D8D53CF4B8}"/>
              </a:ext>
            </a:extLst>
          </p:cNvPr>
          <p:cNvSpPr txBox="1"/>
          <p:nvPr/>
        </p:nvSpPr>
        <p:spPr>
          <a:xfrm>
            <a:off x="376979" y="3498002"/>
            <a:ext cx="5536997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&lt;&lt; </a:t>
            </a:r>
            <a:r>
              <a:rPr lang="en-US" sz="1000" b="1" i="1" dirty="0"/>
              <a:t>W</a:t>
            </a:r>
            <a:r>
              <a:rPr lang="en-US" sz="1000" b="1" i="1" dirty="0" smtClean="0"/>
              <a:t>hat</a:t>
            </a:r>
            <a:r>
              <a:rPr lang="en-US" sz="1000" i="1" dirty="0" smtClean="0"/>
              <a:t> is my personal impetus, </a:t>
            </a:r>
            <a:r>
              <a:rPr lang="en-US" sz="1000" i="1" dirty="0"/>
              <a:t>what </a:t>
            </a:r>
            <a:r>
              <a:rPr lang="en-US" sz="1000" i="1" dirty="0" smtClean="0"/>
              <a:t>kind of problem </a:t>
            </a:r>
            <a:r>
              <a:rPr lang="en-US" sz="1000" i="1" dirty="0"/>
              <a:t>do I have to solve</a:t>
            </a:r>
            <a:r>
              <a:rPr lang="de-DE" sz="1000" i="1" dirty="0" smtClean="0"/>
              <a:t>, </a:t>
            </a:r>
            <a:r>
              <a:rPr lang="de-DE" sz="1000" i="1" dirty="0"/>
              <a:t>…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dirty="0" err="1" smtClean="0"/>
              <a:t>Complicated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manage </a:t>
            </a:r>
            <a:r>
              <a:rPr lang="de-DE" sz="1400" dirty="0" err="1" smtClean="0"/>
              <a:t>quickly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efficacy</a:t>
            </a:r>
            <a:r>
              <a:rPr lang="de-DE" sz="1400" dirty="0" smtClean="0"/>
              <a:t> 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fleet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dirty="0" err="1" smtClean="0"/>
              <a:t>machines</a:t>
            </a:r>
            <a:r>
              <a:rPr lang="de-DE" sz="1400" dirty="0" smtClean="0"/>
              <a:t>. </a:t>
            </a:r>
            <a:r>
              <a:rPr lang="de-DE" sz="1400" dirty="0" err="1" smtClean="0"/>
              <a:t>Especially</a:t>
            </a:r>
            <a:r>
              <a:rPr lang="de-DE" sz="1400" dirty="0" smtClean="0"/>
              <a:t> </a:t>
            </a:r>
            <a:r>
              <a:rPr lang="de-DE" sz="1400" dirty="0" err="1" smtClean="0"/>
              <a:t>when</a:t>
            </a:r>
            <a:r>
              <a:rPr lang="de-DE" sz="1400" dirty="0" smtClean="0"/>
              <a:t> I </a:t>
            </a:r>
            <a:r>
              <a:rPr lang="de-DE" sz="1400" dirty="0" err="1" smtClean="0"/>
              <a:t>have</a:t>
            </a:r>
            <a:r>
              <a:rPr lang="de-DE" sz="1400" dirty="0" smtClean="0"/>
              <a:t> </a:t>
            </a:r>
            <a:r>
              <a:rPr lang="de-DE" sz="1400" dirty="0" err="1" smtClean="0"/>
              <a:t>several</a:t>
            </a:r>
            <a:r>
              <a:rPr lang="de-DE" sz="1400" dirty="0" smtClean="0"/>
              <a:t> </a:t>
            </a:r>
            <a:r>
              <a:rPr lang="de-DE" sz="1400" dirty="0" err="1" smtClean="0"/>
              <a:t>sites</a:t>
            </a:r>
            <a:r>
              <a:rPr lang="de-DE" sz="1400" dirty="0" smtClean="0"/>
              <a:t>, </a:t>
            </a:r>
            <a:r>
              <a:rPr lang="de-DE" sz="1400" dirty="0" err="1" smtClean="0"/>
              <a:t>customers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drivers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60E78411-5A2E-494E-ADA0-84C0366DE0C8}"/>
              </a:ext>
            </a:extLst>
          </p:cNvPr>
          <p:cNvSpPr/>
          <p:nvPr/>
        </p:nvSpPr>
        <p:spPr>
          <a:xfrm>
            <a:off x="5913976" y="3209855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therefore</a:t>
            </a:r>
            <a:r>
              <a:rPr lang="de-DE" sz="1400" b="1" dirty="0">
                <a:solidFill>
                  <a:schemeClr val="accent1"/>
                </a:solidFill>
              </a:rPr>
              <a:t> I </a:t>
            </a:r>
            <a:r>
              <a:rPr lang="de-DE" sz="1400" b="1" dirty="0" err="1">
                <a:solidFill>
                  <a:schemeClr val="accent1"/>
                </a:solidFill>
              </a:rPr>
              <a:t>want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to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smtClean="0">
                <a:solidFill>
                  <a:schemeClr val="accent1"/>
                </a:solidFill>
              </a:rPr>
              <a:t>… (USPs)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482C7258-AD85-4CB3-B448-F3D0717768B8}"/>
              </a:ext>
            </a:extLst>
          </p:cNvPr>
          <p:cNvSpPr txBox="1"/>
          <p:nvPr/>
        </p:nvSpPr>
        <p:spPr>
          <a:xfrm>
            <a:off x="5913976" y="3498002"/>
            <a:ext cx="5763499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&lt;&lt;</a:t>
            </a:r>
            <a:r>
              <a:rPr lang="de-DE" sz="1000" b="1" i="1" dirty="0" err="1"/>
              <a:t>What</a:t>
            </a:r>
            <a:r>
              <a:rPr lang="de-DE" sz="1000" b="1" i="1" dirty="0"/>
              <a:t>: </a:t>
            </a:r>
            <a:r>
              <a:rPr lang="de-DE" sz="1000" i="1" dirty="0" err="1"/>
              <a:t>a</a:t>
            </a:r>
            <a:r>
              <a:rPr lang="de-DE" sz="1000" i="1" dirty="0" err="1" smtClean="0"/>
              <a:t>pplication</a:t>
            </a:r>
            <a:r>
              <a:rPr lang="de-DE" sz="1000" i="1" dirty="0" smtClean="0"/>
              <a:t> </a:t>
            </a:r>
            <a:r>
              <a:rPr lang="de-DE" sz="1000" i="1" dirty="0" err="1"/>
              <a:t>requirements</a:t>
            </a:r>
            <a:r>
              <a:rPr lang="de-DE" sz="1000" i="1" dirty="0"/>
              <a:t>, </a:t>
            </a:r>
            <a:r>
              <a:rPr lang="de-DE" sz="1000" i="1" dirty="0" err="1" smtClean="0"/>
              <a:t>features</a:t>
            </a:r>
            <a:r>
              <a:rPr lang="de-DE" sz="1000" i="1" dirty="0"/>
              <a:t>, </a:t>
            </a:r>
            <a:r>
              <a:rPr lang="de-DE" sz="1000" i="1" dirty="0" err="1" smtClean="0"/>
              <a:t>problem</a:t>
            </a:r>
            <a:r>
              <a:rPr lang="de-DE" sz="1000" i="1" dirty="0" smtClean="0"/>
              <a:t> </a:t>
            </a:r>
            <a:r>
              <a:rPr lang="de-DE" sz="1000" i="1" dirty="0" err="1"/>
              <a:t>solver</a:t>
            </a:r>
            <a:r>
              <a:rPr lang="de-DE" sz="1000" i="1" dirty="0"/>
              <a:t> </a:t>
            </a:r>
            <a:r>
              <a:rPr lang="de-DE" sz="1000" i="1" dirty="0" smtClean="0"/>
              <a:t>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smtClean="0"/>
              <a:t>I </a:t>
            </a:r>
            <a:r>
              <a:rPr lang="de-DE" sz="1000" i="1" dirty="0" err="1" smtClean="0"/>
              <a:t>want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</a:t>
            </a:r>
            <a:r>
              <a:rPr lang="de-DE" sz="1000" i="1" dirty="0" smtClean="0"/>
              <a:t> find an easy </a:t>
            </a:r>
            <a:r>
              <a:rPr lang="de-DE" sz="1000" i="1" dirty="0" err="1" smtClean="0"/>
              <a:t>solution</a:t>
            </a:r>
            <a:r>
              <a:rPr lang="de-DE" sz="1000" i="1" dirty="0" smtClean="0"/>
              <a:t>, </a:t>
            </a:r>
            <a:r>
              <a:rPr lang="de-DE" sz="1000" i="1" dirty="0" err="1" smtClean="0"/>
              <a:t>usable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with</a:t>
            </a:r>
            <a:r>
              <a:rPr lang="de-DE" sz="1000" i="1" dirty="0" smtClean="0"/>
              <a:t> all </a:t>
            </a:r>
            <a:r>
              <a:rPr lang="de-DE" sz="1000" i="1" dirty="0" err="1" smtClean="0"/>
              <a:t>my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machines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that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permits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me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to</a:t>
            </a:r>
            <a:r>
              <a:rPr lang="de-DE" sz="1000" i="1" dirty="0" smtClean="0"/>
              <a:t> manage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err="1" smtClean="0"/>
              <a:t>better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my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farm</a:t>
            </a:r>
            <a:r>
              <a:rPr lang="de-DE" sz="1000" i="1" dirty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see</a:t>
            </a:r>
            <a:r>
              <a:rPr lang="de-DE" sz="1000" i="1" dirty="0" smtClean="0"/>
              <a:t> a </a:t>
            </a:r>
            <a:r>
              <a:rPr lang="de-DE" sz="1000" i="1" dirty="0" err="1" smtClean="0"/>
              <a:t>return</a:t>
            </a:r>
            <a:r>
              <a:rPr lang="de-DE" sz="1000" i="1" dirty="0" smtClean="0"/>
              <a:t> on </a:t>
            </a:r>
            <a:r>
              <a:rPr lang="de-DE" sz="1000" i="1" dirty="0" err="1" smtClean="0"/>
              <a:t>investment</a:t>
            </a:r>
            <a:r>
              <a:rPr lang="de-DE" sz="1000" i="1" dirty="0" smtClean="0"/>
              <a:t>.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000" i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2C055E49-A556-4E88-8332-037457B64FF3}"/>
              </a:ext>
            </a:extLst>
          </p:cNvPr>
          <p:cNvSpPr/>
          <p:nvPr/>
        </p:nvSpPr>
        <p:spPr>
          <a:xfrm>
            <a:off x="376979" y="4702259"/>
            <a:ext cx="2902004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because</a:t>
            </a:r>
            <a:r>
              <a:rPr lang="de-DE" sz="1400" b="1" dirty="0">
                <a:solidFill>
                  <a:schemeClr val="accent1"/>
                </a:solidFill>
              </a:rPr>
              <a:t> … </a:t>
            </a:r>
            <a:r>
              <a:rPr lang="de-DE" sz="1400" b="1" dirty="0" smtClean="0">
                <a:solidFill>
                  <a:schemeClr val="accent1"/>
                </a:solidFill>
              </a:rPr>
              <a:t>(</a:t>
            </a:r>
            <a:r>
              <a:rPr lang="de-DE" sz="1400" b="1" dirty="0" err="1" smtClean="0">
                <a:solidFill>
                  <a:schemeClr val="accent1"/>
                </a:solidFill>
              </a:rPr>
              <a:t>functional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benefit</a:t>
            </a:r>
            <a:r>
              <a:rPr lang="de-DE" sz="1400" b="1" dirty="0" smtClean="0">
                <a:solidFill>
                  <a:schemeClr val="accent1"/>
                </a:solidFill>
              </a:rPr>
              <a:t>)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BE0CF0DE-62E9-4B4C-9F3F-7DB10345DDF4}"/>
              </a:ext>
            </a:extLst>
          </p:cNvPr>
          <p:cNvSpPr txBox="1"/>
          <p:nvPr/>
        </p:nvSpPr>
        <p:spPr>
          <a:xfrm>
            <a:off x="376980" y="4990406"/>
            <a:ext cx="11300496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&lt;&lt;</a:t>
            </a:r>
            <a:r>
              <a:rPr lang="de-DE" sz="1000" b="1" i="1" dirty="0"/>
              <a:t> </a:t>
            </a:r>
            <a:r>
              <a:rPr lang="de-DE" sz="1000" b="1" i="1" dirty="0" err="1"/>
              <a:t>Why</a:t>
            </a:r>
            <a:r>
              <a:rPr lang="de-DE" sz="1000" b="1" i="1" dirty="0"/>
              <a:t> : </a:t>
            </a:r>
            <a:r>
              <a:rPr lang="en-US" sz="1000" i="1" dirty="0"/>
              <a:t>what's the benefit of it </a:t>
            </a:r>
            <a:r>
              <a:rPr lang="en-US" sz="1000" i="1" dirty="0" smtClean="0"/>
              <a:t>for me </a:t>
            </a:r>
            <a:r>
              <a:rPr lang="de-DE" sz="1000" i="1" dirty="0" smtClean="0"/>
              <a:t>… &gt;&gt;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Comprehensive, easy and intuitive solution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Solution available for all farm sizes and mixed fleets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Interconnect the agricultural technology of various manufacturers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Possibility of transferring GPS data and maps to machines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8988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8743733-ED53-4A4D-9C49-6A684D2F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8AB63EE3-DEF4-4C3A-B640-BDFC9CD3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9727"/>
            <a:ext cx="6357938" cy="637097"/>
          </a:xfrm>
        </p:spPr>
        <p:txBody>
          <a:bodyPr/>
          <a:lstStyle/>
          <a:p>
            <a:r>
              <a:rPr lang="de-DE" dirty="0"/>
              <a:t>Story </a:t>
            </a:r>
            <a:r>
              <a:rPr lang="de-DE" dirty="0" err="1" smtClean="0"/>
              <a:t>name</a:t>
            </a:r>
            <a:r>
              <a:rPr lang="de-DE" dirty="0"/>
              <a:t>: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effective</a:t>
            </a:r>
            <a:r>
              <a:rPr lang="de-DE" dirty="0"/>
              <a:t> operational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farm</a:t>
            </a:r>
            <a:r>
              <a:rPr lang="de-DE" dirty="0"/>
              <a:t> 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48FF7E54-79CE-4EC4-AD9B-98029FBFC53B}"/>
              </a:ext>
            </a:extLst>
          </p:cNvPr>
          <p:cNvSpPr/>
          <p:nvPr/>
        </p:nvSpPr>
        <p:spPr>
          <a:xfrm>
            <a:off x="453006" y="1952312"/>
            <a:ext cx="1837188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de-DE" sz="1400" b="1" dirty="0" err="1" smtClean="0">
                <a:solidFill>
                  <a:schemeClr val="accent1"/>
                </a:solidFill>
              </a:rPr>
              <a:t>Reason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why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9728FF0-18D3-4E53-8600-5AF91E5B4C04}"/>
              </a:ext>
            </a:extLst>
          </p:cNvPr>
          <p:cNvSpPr txBox="1"/>
          <p:nvPr/>
        </p:nvSpPr>
        <p:spPr>
          <a:xfrm>
            <a:off x="453006" y="2240459"/>
            <a:ext cx="10964411" cy="1860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&lt;&lt; </a:t>
            </a:r>
            <a:r>
              <a:rPr lang="de-DE" sz="1000" i="1" dirty="0" smtClean="0"/>
              <a:t>H</a:t>
            </a:r>
            <a:r>
              <a:rPr lang="en-US" sz="1000" i="1" dirty="0" smtClean="0"/>
              <a:t>ow can be proved, </a:t>
            </a:r>
            <a:r>
              <a:rPr lang="en-US" sz="1000" i="1" dirty="0"/>
              <a:t>that the story was implemented as expected </a:t>
            </a:r>
            <a:r>
              <a:rPr lang="en-US" sz="1000" i="1" dirty="0" smtClean="0"/>
              <a:t>by clear </a:t>
            </a:r>
            <a:r>
              <a:rPr lang="en-US" sz="1000" i="1" dirty="0"/>
              <a:t>examples </a:t>
            </a:r>
            <a:r>
              <a:rPr lang="de-DE" sz="1000" i="1" dirty="0"/>
              <a:t>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i="1" dirty="0" err="1" smtClean="0">
                <a:solidFill>
                  <a:schemeClr val="accent1"/>
                </a:solidFill>
              </a:rPr>
              <a:t>Maybe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we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need</a:t>
            </a:r>
            <a:r>
              <a:rPr lang="de-DE" sz="1400" i="1" dirty="0" smtClean="0">
                <a:solidFill>
                  <a:schemeClr val="accent1"/>
                </a:solidFill>
              </a:rPr>
              <a:t> in </a:t>
            </a:r>
            <a:r>
              <a:rPr lang="de-DE" sz="1400" i="1" dirty="0" err="1" smtClean="0">
                <a:solidFill>
                  <a:schemeClr val="accent1"/>
                </a:solidFill>
              </a:rPr>
              <a:t>this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section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some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testimonials</a:t>
            </a:r>
            <a:r>
              <a:rPr lang="de-DE" sz="1400" i="1" dirty="0" smtClean="0">
                <a:solidFill>
                  <a:schemeClr val="accent1"/>
                </a:solidFill>
              </a:rPr>
              <a:t> ?</a:t>
            </a:r>
            <a:r>
              <a:rPr lang="de-DE" sz="1400" i="1" dirty="0">
                <a:solidFill>
                  <a:schemeClr val="accent1"/>
                </a:solidFill>
              </a:rPr>
              <a:t> </a:t>
            </a:r>
            <a:r>
              <a:rPr lang="de-DE" sz="1400" i="1" dirty="0" smtClean="0">
                <a:solidFill>
                  <a:schemeClr val="accent1"/>
                </a:solidFill>
              </a:rPr>
              <a:t>Also </a:t>
            </a:r>
            <a:r>
              <a:rPr lang="de-DE" sz="1400" i="1" dirty="0" err="1" smtClean="0">
                <a:solidFill>
                  <a:schemeClr val="accent1"/>
                </a:solidFill>
              </a:rPr>
              <a:t>video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can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show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the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use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of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the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software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with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clear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examples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of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what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it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is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possible</a:t>
            </a:r>
            <a:r>
              <a:rPr lang="de-DE" sz="1400" i="1" dirty="0" smtClean="0">
                <a:solidFill>
                  <a:schemeClr val="accent1"/>
                </a:solidFill>
              </a:rPr>
              <a:t> </a:t>
            </a:r>
            <a:r>
              <a:rPr lang="de-DE" sz="1400" i="1" dirty="0" err="1" smtClean="0">
                <a:solidFill>
                  <a:schemeClr val="accent1"/>
                </a:solidFill>
              </a:rPr>
              <a:t>to</a:t>
            </a:r>
            <a:r>
              <a:rPr lang="de-DE" sz="1400" i="1" dirty="0" smtClean="0">
                <a:solidFill>
                  <a:schemeClr val="accent1"/>
                </a:solidFill>
              </a:rPr>
              <a:t> do </a:t>
            </a:r>
            <a:r>
              <a:rPr lang="de-DE" sz="1400" i="1" dirty="0" err="1" smtClean="0">
                <a:solidFill>
                  <a:schemeClr val="accent1"/>
                </a:solidFill>
              </a:rPr>
              <a:t>with</a:t>
            </a:r>
            <a:r>
              <a:rPr lang="de-DE" sz="1400" i="1" dirty="0" smtClean="0">
                <a:solidFill>
                  <a:schemeClr val="accent1"/>
                </a:solidFill>
              </a:rPr>
              <a:t> NMM.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572A273-F548-4F2A-8922-C53EE8E6679F}"/>
              </a:ext>
            </a:extLst>
          </p:cNvPr>
          <p:cNvSpPr/>
          <p:nvPr/>
        </p:nvSpPr>
        <p:spPr>
          <a:xfrm>
            <a:off x="453006" y="4190831"/>
            <a:ext cx="224637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F</a:t>
            </a:r>
            <a:r>
              <a:rPr lang="de-DE" sz="1400" b="1" dirty="0" smtClean="0">
                <a:solidFill>
                  <a:schemeClr val="accent1"/>
                </a:solidFill>
              </a:rPr>
              <a:t>eeling </a:t>
            </a:r>
            <a:r>
              <a:rPr lang="de-DE" sz="1400" b="1" dirty="0" err="1" smtClean="0">
                <a:solidFill>
                  <a:schemeClr val="accent1"/>
                </a:solidFill>
              </a:rPr>
              <a:t>of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being</a:t>
            </a:r>
            <a:r>
              <a:rPr lang="de-DE" sz="1400" b="1" dirty="0" smtClean="0">
                <a:solidFill>
                  <a:schemeClr val="accent1"/>
                </a:solidFill>
              </a:rPr>
              <a:t> happy …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47288C7-DE5B-4E58-9F4F-1C4EC9B974FB}"/>
              </a:ext>
            </a:extLst>
          </p:cNvPr>
          <p:cNvSpPr txBox="1"/>
          <p:nvPr/>
        </p:nvSpPr>
        <p:spPr>
          <a:xfrm>
            <a:off x="453006" y="4496016"/>
            <a:ext cx="10964411" cy="1586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&lt;&lt; </a:t>
            </a:r>
            <a:r>
              <a:rPr lang="de-DE" sz="1000" i="1" dirty="0" smtClean="0"/>
              <a:t>optional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err="1" smtClean="0"/>
              <a:t>Get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satisfaction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calculating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some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return</a:t>
            </a:r>
            <a:r>
              <a:rPr lang="de-DE" sz="1000" i="1" dirty="0" smtClean="0"/>
              <a:t> on </a:t>
            </a:r>
            <a:r>
              <a:rPr lang="de-DE" sz="1000" i="1" dirty="0" err="1" smtClean="0"/>
              <a:t>investment</a:t>
            </a:r>
            <a:r>
              <a:rPr lang="de-DE" sz="1000" i="1" dirty="0" smtClean="0"/>
              <a:t>.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err="1" smtClean="0"/>
              <a:t>Get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satisfaction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by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showing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gained</a:t>
            </a:r>
            <a:r>
              <a:rPr lang="de-DE" sz="1000" i="1" dirty="0" smtClean="0"/>
              <a:t> time. </a:t>
            </a:r>
            <a:endParaRPr lang="de-DE" sz="1000" i="1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7882158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 smtClean="0"/>
              <a:t>: </a:t>
            </a:r>
            <a:r>
              <a:rPr lang="de-DE" sz="2000" dirty="0" err="1"/>
              <a:t>get</a:t>
            </a:r>
            <a:r>
              <a:rPr lang="de-DE" sz="2000" dirty="0"/>
              <a:t> an </a:t>
            </a:r>
            <a:r>
              <a:rPr lang="de-DE" sz="2000" dirty="0" err="1"/>
              <a:t>effective</a:t>
            </a:r>
            <a:r>
              <a:rPr lang="de-DE" sz="2000" dirty="0"/>
              <a:t> operational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farm</a:t>
            </a:r>
            <a:r>
              <a:rPr lang="de-DE" sz="2000" dirty="0"/>
              <a:t> !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29615763-FA75-478C-804B-A0D1B86E6F3B}"/>
              </a:ext>
            </a:extLst>
          </p:cNvPr>
          <p:cNvSpPr/>
          <p:nvPr/>
        </p:nvSpPr>
        <p:spPr>
          <a:xfrm>
            <a:off x="628651" y="1937856"/>
            <a:ext cx="2187954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 smtClean="0">
                <a:solidFill>
                  <a:srgbClr val="44A12C"/>
                </a:solidFill>
              </a:rPr>
              <a:t>Recipient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 How to describe the </a:t>
            </a:r>
            <a:br>
              <a:rPr lang="en-US" sz="1000" i="1" dirty="0" smtClean="0">
                <a:solidFill>
                  <a:schemeClr val="tx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customer &gt;&gt;</a:t>
            </a:r>
          </a:p>
          <a:p>
            <a:pPr lvl="0">
              <a:spcBef>
                <a:spcPts val="800"/>
              </a:spcBef>
            </a:pPr>
            <a:r>
              <a:rPr lang="en-US" sz="1000" b="1" i="1" u="sng" dirty="0" err="1" smtClean="0">
                <a:solidFill>
                  <a:schemeClr val="tx1"/>
                </a:solidFill>
              </a:rPr>
              <a:t>Mr</a:t>
            </a:r>
            <a:r>
              <a:rPr lang="en-US" sz="1000" b="1" i="1" u="sng" dirty="0" smtClean="0">
                <a:solidFill>
                  <a:schemeClr val="tx1"/>
                </a:solidFill>
              </a:rPr>
              <a:t> X, 250 ha, cereal producer, 2 employees.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D35C01B-EDEA-4FEA-8CB2-EE277EEC68F9}"/>
              </a:ext>
            </a:extLst>
          </p:cNvPr>
          <p:cNvSpPr/>
          <p:nvPr/>
        </p:nvSpPr>
        <p:spPr>
          <a:xfrm>
            <a:off x="2816605" y="1937855"/>
            <a:ext cx="2187954" cy="3514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Reason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why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smtClean="0">
                <a:solidFill>
                  <a:schemeClr val="tx1"/>
                </a:solidFill>
              </a:rPr>
              <a:t>&lt;&lt;The </a:t>
            </a:r>
            <a:r>
              <a:rPr lang="de-DE" sz="1000" i="1" dirty="0">
                <a:solidFill>
                  <a:schemeClr val="tx1"/>
                </a:solidFill>
              </a:rPr>
              <a:t>3 </a:t>
            </a:r>
            <a:r>
              <a:rPr lang="de-DE" sz="1000" i="1" dirty="0" err="1">
                <a:solidFill>
                  <a:schemeClr val="tx1"/>
                </a:solidFill>
              </a:rPr>
              <a:t>main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characteristics</a:t>
            </a:r>
            <a:r>
              <a:rPr lang="de-DE" sz="1000" i="1" dirty="0" smtClean="0">
                <a:solidFill>
                  <a:schemeClr val="tx1"/>
                </a:solidFill>
              </a:rPr>
              <a:t>&gt;&gt;</a:t>
            </a:r>
          </a:p>
          <a:p>
            <a:pPr lvl="0">
              <a:spcBef>
                <a:spcPts val="800"/>
              </a:spcBef>
            </a:pPr>
            <a:r>
              <a:rPr lang="de-DE" sz="1000" b="1" i="1" u="sng" dirty="0" smtClean="0">
                <a:solidFill>
                  <a:schemeClr val="tx1"/>
                </a:solidFill>
              </a:rPr>
              <a:t>Want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to</a:t>
            </a:r>
            <a:r>
              <a:rPr lang="de-DE" sz="1000" b="1" i="1" u="sng" dirty="0" smtClean="0">
                <a:solidFill>
                  <a:schemeClr val="tx1"/>
                </a:solidFill>
              </a:rPr>
              <a:t> manage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better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his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employees</a:t>
            </a:r>
            <a:endParaRPr lang="de-DE" sz="1000" b="1" i="1" u="sng" dirty="0" smtClean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00" b="1" i="1" u="sng" dirty="0" smtClean="0">
                <a:solidFill>
                  <a:schemeClr val="tx1"/>
                </a:solidFill>
              </a:rPr>
              <a:t>Want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to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pratice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precision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agriculture</a:t>
            </a:r>
            <a:endParaRPr lang="de-DE" sz="1000" b="1" i="1" u="sng" dirty="0" smtClean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00" b="1" i="1" u="sng" dirty="0" err="1" smtClean="0">
                <a:solidFill>
                  <a:schemeClr val="tx1"/>
                </a:solidFill>
              </a:rPr>
              <a:t>Has</a:t>
            </a:r>
            <a:r>
              <a:rPr lang="de-DE" sz="1000" b="1" i="1" u="sng" dirty="0" smtClean="0">
                <a:solidFill>
                  <a:schemeClr val="tx1"/>
                </a:solidFill>
              </a:rPr>
              <a:t> different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brands</a:t>
            </a:r>
            <a:r>
              <a:rPr lang="de-DE" sz="1000" b="1" i="1" u="sng" dirty="0" smtClean="0">
                <a:solidFill>
                  <a:schemeClr val="tx1"/>
                </a:solidFill>
              </a:rPr>
              <a:t> in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his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fleet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4031BA4-56D9-4526-9F79-C829E377B362}"/>
              </a:ext>
            </a:extLst>
          </p:cNvPr>
          <p:cNvSpPr/>
          <p:nvPr/>
        </p:nvSpPr>
        <p:spPr>
          <a:xfrm>
            <a:off x="5004558" y="1937856"/>
            <a:ext cx="2187954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smtClean="0">
                <a:solidFill>
                  <a:srgbClr val="44A12C"/>
                </a:solidFill>
              </a:rPr>
              <a:t>Solution </a:t>
            </a:r>
            <a:r>
              <a:rPr lang="de-DE" sz="1200" b="1" u="sng" dirty="0" err="1" smtClean="0">
                <a:solidFill>
                  <a:srgbClr val="44A12C"/>
                </a:solidFill>
              </a:rPr>
              <a:t>as</a:t>
            </a:r>
            <a:r>
              <a:rPr lang="de-DE" sz="1200" b="1" u="sng" dirty="0" smtClean="0">
                <a:solidFill>
                  <a:srgbClr val="44A12C"/>
                </a:solidFill>
              </a:rPr>
              <a:t> USP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&lt;&lt;The </a:t>
            </a:r>
            <a:r>
              <a:rPr lang="en-US" sz="1000" i="1" dirty="0">
                <a:solidFill>
                  <a:schemeClr val="tx1"/>
                </a:solidFill>
              </a:rPr>
              <a:t>3 most important </a:t>
            </a:r>
            <a:r>
              <a:rPr lang="en-US" sz="1000" i="1" dirty="0" smtClean="0">
                <a:solidFill>
                  <a:schemeClr val="tx1"/>
                </a:solidFill>
              </a:rPr>
              <a:t>properties&gt;&gt;</a:t>
            </a:r>
          </a:p>
          <a:p>
            <a:pPr lvl="0"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Interoperability</a:t>
            </a:r>
          </a:p>
          <a:p>
            <a:pPr lvl="0"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Intuitiveness</a:t>
            </a: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5004558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smtClean="0">
                <a:solidFill>
                  <a:schemeClr val="accent1"/>
                </a:solidFill>
              </a:rPr>
              <a:t>WOW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Effect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&lt;&lt;Why am I feeling happy&gt;&gt;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know he can take better decisions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feels more efficient himself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04F373BB-5EC9-4D09-AA7F-37BAEFDCD536}"/>
              </a:ext>
            </a:extLst>
          </p:cNvPr>
          <p:cNvSpPr/>
          <p:nvPr/>
        </p:nvSpPr>
        <p:spPr>
          <a:xfrm>
            <a:off x="7192511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 smtClean="0">
                <a:solidFill>
                  <a:srgbClr val="44A12C"/>
                </a:solidFill>
              </a:rPr>
              <a:t>Introduction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smtClean="0">
                <a:solidFill>
                  <a:schemeClr val="tx1"/>
                </a:solidFill>
              </a:rPr>
              <a:t>&lt;&lt;</a:t>
            </a:r>
            <a:r>
              <a:rPr lang="de-DE" sz="1000" i="1" dirty="0" err="1" smtClean="0">
                <a:solidFill>
                  <a:schemeClr val="tx1"/>
                </a:solidFill>
              </a:rPr>
              <a:t>What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kind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of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situation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has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to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introduced</a:t>
            </a:r>
            <a:r>
              <a:rPr lang="de-DE" sz="1000" i="1" dirty="0" smtClean="0">
                <a:solidFill>
                  <a:schemeClr val="tx1"/>
                </a:solidFill>
              </a:rPr>
              <a:t> (</a:t>
            </a:r>
            <a:r>
              <a:rPr lang="de-DE" sz="1000" i="1" dirty="0" err="1" smtClean="0">
                <a:solidFill>
                  <a:schemeClr val="tx1"/>
                </a:solidFill>
              </a:rPr>
              <a:t>well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known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of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recipient</a:t>
            </a:r>
            <a:r>
              <a:rPr lang="de-DE" sz="1000" i="1" dirty="0" smtClean="0">
                <a:solidFill>
                  <a:schemeClr val="tx1"/>
                </a:solidFill>
              </a:rPr>
              <a:t>)&gt;&gt;</a:t>
            </a:r>
          </a:p>
          <a:p>
            <a:pPr lvl="0">
              <a:spcBef>
                <a:spcPts val="800"/>
              </a:spcBef>
            </a:pPr>
            <a:r>
              <a:rPr lang="de-DE" sz="1000" b="1" i="1" u="sng" dirty="0" err="1" smtClean="0">
                <a:solidFill>
                  <a:schemeClr val="tx1"/>
                </a:solidFill>
              </a:rPr>
              <a:t>Starting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his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seeding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season</a:t>
            </a:r>
            <a:r>
              <a:rPr lang="de-DE" sz="1000" b="1" i="1" u="sng" dirty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for</a:t>
            </a:r>
            <a:r>
              <a:rPr lang="de-DE" sz="1000" b="1" i="1" u="sng" dirty="0" smtClean="0">
                <a:solidFill>
                  <a:schemeClr val="tx1"/>
                </a:solidFill>
              </a:rPr>
              <a:t> </a:t>
            </a:r>
            <a:r>
              <a:rPr lang="de-DE" sz="1000" b="1" i="1" u="sng" dirty="0" err="1" smtClean="0">
                <a:solidFill>
                  <a:schemeClr val="tx1"/>
                </a:solidFill>
              </a:rPr>
              <a:t>example</a:t>
            </a:r>
            <a:r>
              <a:rPr lang="de-DE" sz="1000" b="1" i="1" u="sng" dirty="0" smtClean="0">
                <a:solidFill>
                  <a:schemeClr val="tx1"/>
                </a:solidFill>
              </a:rPr>
              <a:t>.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10938371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Organization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&lt;&lt;Who </a:t>
            </a:r>
            <a:r>
              <a:rPr lang="en-US" sz="1000" i="1" dirty="0">
                <a:solidFill>
                  <a:schemeClr val="tx1"/>
                </a:solidFill>
              </a:rPr>
              <a:t>has to </a:t>
            </a:r>
            <a:r>
              <a:rPr lang="en-US" sz="1000" i="1" dirty="0" smtClean="0">
                <a:solidFill>
                  <a:schemeClr val="tx1"/>
                </a:solidFill>
              </a:rPr>
              <a:t>process the </a:t>
            </a:r>
            <a:r>
              <a:rPr lang="en-US" sz="1000" i="1" dirty="0">
                <a:solidFill>
                  <a:schemeClr val="tx1"/>
                </a:solidFill>
              </a:rPr>
              <a:t>idea, who has to contribute </a:t>
            </a:r>
            <a:r>
              <a:rPr lang="en-US" sz="1000" i="1" dirty="0" smtClean="0">
                <a:solidFill>
                  <a:schemeClr val="tx1"/>
                </a:solidFill>
              </a:rPr>
              <a:t>what kind of matter&gt;&gt;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62865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 smtClean="0">
                <a:solidFill>
                  <a:schemeClr val="accent1"/>
                </a:solidFill>
              </a:rPr>
              <a:t>Functional</a:t>
            </a:r>
            <a:r>
              <a:rPr lang="de-DE" sz="1200" b="1" u="sng" dirty="0" smtClean="0">
                <a:solidFill>
                  <a:schemeClr val="accent1"/>
                </a:solidFill>
              </a:rPr>
              <a:t>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benefit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&lt;&lt;The 3 most important benefits&gt;&gt;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Task can be created directly from the work done in the field.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can check quickly where are the machines on the map and when.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can get some numbers he’s not used to see / or he has to calculate before ?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281660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smtClean="0">
                <a:solidFill>
                  <a:schemeClr val="accent1"/>
                </a:solidFill>
              </a:rPr>
              <a:t>Emotional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benefit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&lt;&lt;The </a:t>
            </a:r>
            <a:r>
              <a:rPr lang="en-US" sz="1000" i="1" dirty="0">
                <a:solidFill>
                  <a:schemeClr val="tx1"/>
                </a:solidFill>
              </a:rPr>
              <a:t>3 most important </a:t>
            </a:r>
            <a:r>
              <a:rPr lang="en-US" sz="1000" i="1" dirty="0" smtClean="0">
                <a:solidFill>
                  <a:schemeClr val="tx1"/>
                </a:solidFill>
              </a:rPr>
              <a:t>benefits&gt;&gt;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Satisfied to get quick and easy access to his data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Feel confident to manage and control the situation and interventions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get proofs or numbers that help him to take decisions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7192512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Turning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points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of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story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&lt;&lt;What </a:t>
            </a:r>
            <a:r>
              <a:rPr lang="en-US" sz="1000" i="1" dirty="0">
                <a:solidFill>
                  <a:schemeClr val="tx1"/>
                </a:solidFill>
              </a:rPr>
              <a:t>situation is changing the dramaturgy (part 1 and part 2</a:t>
            </a:r>
            <a:r>
              <a:rPr lang="en-US" sz="1000" i="1" dirty="0" smtClean="0">
                <a:solidFill>
                  <a:schemeClr val="tx1"/>
                </a:solidFill>
              </a:rPr>
              <a:t>)&gt;&gt;</a:t>
            </a: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938046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smtClean="0">
                <a:solidFill>
                  <a:schemeClr val="accent1"/>
                </a:solidFill>
              </a:rPr>
              <a:t>Hero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of</a:t>
            </a:r>
            <a:r>
              <a:rPr lang="de-DE" sz="1200" b="1" u="sng" dirty="0" smtClean="0">
                <a:solidFill>
                  <a:schemeClr val="accent1"/>
                </a:solidFill>
              </a:rPr>
              <a:t>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story</a:t>
            </a:r>
            <a:r>
              <a:rPr lang="de-DE" sz="1200" b="1" u="sng" dirty="0" smtClean="0">
                <a:solidFill>
                  <a:schemeClr val="accent1"/>
                </a:solidFill>
              </a:rPr>
              <a:t>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line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&lt;&lt;Who is the hero and how is he solving the conflict&gt;&gt;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4F373BB-5EC9-4D09-AA7F-37BAEFDCD536}"/>
              </a:ext>
            </a:extLst>
          </p:cNvPr>
          <p:cNvSpPr/>
          <p:nvPr/>
        </p:nvSpPr>
        <p:spPr>
          <a:xfrm>
            <a:off x="9380465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Potential </a:t>
            </a:r>
            <a:r>
              <a:rPr lang="de-DE" sz="1200" b="1" u="sng" dirty="0" err="1">
                <a:solidFill>
                  <a:srgbClr val="44A12C"/>
                </a:solidFill>
              </a:rPr>
              <a:t>for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conflict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&lt;&lt;What relevant conflict has </a:t>
            </a:r>
            <a:r>
              <a:rPr lang="en-US" sz="1000" i="1" dirty="0">
                <a:solidFill>
                  <a:schemeClr val="tx1"/>
                </a:solidFill>
              </a:rPr>
              <a:t>to be </a:t>
            </a:r>
            <a:r>
              <a:rPr lang="en-US" sz="1000" i="1" dirty="0" smtClean="0">
                <a:solidFill>
                  <a:schemeClr val="tx1"/>
                </a:solidFill>
              </a:rPr>
              <a:t>solved </a:t>
            </a:r>
            <a:r>
              <a:rPr lang="de-DE" sz="1000" i="1" dirty="0">
                <a:solidFill>
                  <a:schemeClr val="tx1"/>
                </a:solidFill>
              </a:rPr>
              <a:t>(</a:t>
            </a:r>
            <a:r>
              <a:rPr lang="de-DE" sz="1000" i="1" dirty="0" err="1">
                <a:solidFill>
                  <a:schemeClr val="tx1"/>
                </a:solidFill>
              </a:rPr>
              <a:t>well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known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of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recipient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en-US" sz="1000" i="1" dirty="0" smtClean="0">
                <a:solidFill>
                  <a:schemeClr val="tx1"/>
                </a:solidFill>
              </a:rPr>
              <a:t>&gt;&gt;</a:t>
            </a:r>
          </a:p>
          <a:p>
            <a:pPr lvl="0"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doesn’t know exactly where are his employees when ?</a:t>
            </a:r>
          </a:p>
          <a:p>
            <a:pPr lvl="0"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He doesn’t want to spend time to create tasks before to go to the field.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1586973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04F373BB-5EC9-4D09-AA7F-37BAEFDCD536}"/>
              </a:ext>
            </a:extLst>
          </p:cNvPr>
          <p:cNvSpPr/>
          <p:nvPr/>
        </p:nvSpPr>
        <p:spPr>
          <a:xfrm>
            <a:off x="628651" y="1937856"/>
            <a:ext cx="8751815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smtClean="0">
                <a:solidFill>
                  <a:srgbClr val="44A12C"/>
                </a:solidFill>
              </a:rPr>
              <a:t>Story </a:t>
            </a:r>
            <a:r>
              <a:rPr lang="de-DE" sz="1200" b="1" u="sng" dirty="0" err="1" smtClean="0">
                <a:solidFill>
                  <a:srgbClr val="44A12C"/>
                </a:solidFill>
              </a:rPr>
              <a:t>line</a:t>
            </a:r>
            <a:r>
              <a:rPr lang="de-DE" sz="1200" b="1" u="sng" dirty="0" smtClean="0">
                <a:solidFill>
                  <a:srgbClr val="44A12C"/>
                </a:solidFill>
              </a:rPr>
              <a:t> &amp; </a:t>
            </a:r>
            <a:r>
              <a:rPr lang="de-DE" sz="1200" b="1" u="sng" dirty="0" err="1" smtClean="0">
                <a:solidFill>
                  <a:srgbClr val="44A12C"/>
                </a:solidFill>
              </a:rPr>
              <a:t>dramaturgy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smtClean="0">
                <a:solidFill>
                  <a:schemeClr val="tx1"/>
                </a:solidFill>
              </a:rPr>
              <a:t>&lt;&lt; </a:t>
            </a:r>
            <a:r>
              <a:rPr lang="de-DE" sz="1000" i="1" dirty="0" err="1" smtClean="0">
                <a:solidFill>
                  <a:schemeClr val="tx1"/>
                </a:solidFill>
              </a:rPr>
              <a:t>introduction</a:t>
            </a:r>
            <a:r>
              <a:rPr lang="de-DE" sz="1000" i="1" dirty="0" smtClean="0">
                <a:solidFill>
                  <a:schemeClr val="tx1"/>
                </a:solidFill>
              </a:rPr>
              <a:t> – </a:t>
            </a:r>
            <a:r>
              <a:rPr lang="de-DE" sz="1000" i="1" dirty="0" err="1" smtClean="0">
                <a:solidFill>
                  <a:schemeClr val="tx1"/>
                </a:solidFill>
              </a:rPr>
              <a:t>the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conflict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begins</a:t>
            </a:r>
            <a:r>
              <a:rPr lang="de-DE" sz="1000" i="1" dirty="0" smtClean="0">
                <a:solidFill>
                  <a:schemeClr val="tx1"/>
                </a:solidFill>
              </a:rPr>
              <a:t> – </a:t>
            </a:r>
            <a:r>
              <a:rPr lang="de-DE" sz="1000" i="1" dirty="0" err="1" smtClean="0">
                <a:solidFill>
                  <a:schemeClr val="tx1"/>
                </a:solidFill>
              </a:rPr>
              <a:t>turning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point</a:t>
            </a:r>
            <a:r>
              <a:rPr lang="de-DE" sz="1000" i="1" dirty="0" smtClean="0">
                <a:solidFill>
                  <a:schemeClr val="tx1"/>
                </a:solidFill>
              </a:rPr>
              <a:t> 1 – </a:t>
            </a:r>
            <a:r>
              <a:rPr lang="de-DE" sz="1000" i="1" dirty="0" err="1" smtClean="0">
                <a:solidFill>
                  <a:schemeClr val="tx1"/>
                </a:solidFill>
              </a:rPr>
              <a:t>the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conflict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escalates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>
                <a:solidFill>
                  <a:schemeClr val="tx1"/>
                </a:solidFill>
              </a:rPr>
              <a:t>– </a:t>
            </a:r>
            <a:r>
              <a:rPr lang="de-DE" sz="1000" i="1" dirty="0" err="1">
                <a:solidFill>
                  <a:schemeClr val="tx1"/>
                </a:solidFill>
              </a:rPr>
              <a:t>turning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point</a:t>
            </a:r>
            <a:r>
              <a:rPr lang="de-DE" sz="1000" i="1" dirty="0" smtClean="0">
                <a:solidFill>
                  <a:schemeClr val="tx1"/>
                </a:solidFill>
              </a:rPr>
              <a:t> 2 – </a:t>
            </a:r>
            <a:r>
              <a:rPr lang="de-DE" sz="1000" i="1" dirty="0" err="1" smtClean="0">
                <a:solidFill>
                  <a:schemeClr val="tx1"/>
                </a:solidFill>
              </a:rPr>
              <a:t>the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hero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is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coming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and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acting</a:t>
            </a:r>
            <a:r>
              <a:rPr lang="de-DE" sz="1000" i="1" dirty="0" smtClean="0">
                <a:solidFill>
                  <a:schemeClr val="tx1"/>
                </a:solidFill>
              </a:rPr>
              <a:t> – </a:t>
            </a:r>
            <a:r>
              <a:rPr lang="de-DE" sz="1000" i="1" dirty="0" err="1" smtClean="0">
                <a:solidFill>
                  <a:schemeClr val="tx1"/>
                </a:solidFill>
              </a:rPr>
              <a:t>conflict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and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problem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solved</a:t>
            </a:r>
            <a:r>
              <a:rPr lang="de-DE" sz="1000" i="1" dirty="0" smtClean="0">
                <a:solidFill>
                  <a:schemeClr val="tx1"/>
                </a:solidFill>
              </a:rPr>
              <a:t> – </a:t>
            </a:r>
            <a:r>
              <a:rPr lang="de-DE" sz="1000" i="1" dirty="0" err="1" smtClean="0">
                <a:solidFill>
                  <a:schemeClr val="tx1"/>
                </a:solidFill>
              </a:rPr>
              <a:t>everybody</a:t>
            </a:r>
            <a:r>
              <a:rPr lang="de-DE" sz="1000" i="1" dirty="0" smtClean="0">
                <a:solidFill>
                  <a:schemeClr val="tx1"/>
                </a:solidFill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</a:rPr>
              <a:t>is</a:t>
            </a:r>
            <a:r>
              <a:rPr lang="de-DE" sz="1000" i="1" dirty="0" smtClean="0">
                <a:solidFill>
                  <a:schemeClr val="tx1"/>
                </a:solidFill>
              </a:rPr>
              <a:t> happy &gt;&gt;</a:t>
            </a:r>
            <a:endParaRPr lang="de-DE" sz="1050" b="1" i="1" u="sng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8750417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smtClean="0">
                <a:solidFill>
                  <a:schemeClr val="accent1"/>
                </a:solidFill>
              </a:rPr>
              <a:t>Open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items</a:t>
            </a:r>
            <a:r>
              <a:rPr lang="de-DE" sz="1200" b="1" u="sng" dirty="0">
                <a:solidFill>
                  <a:schemeClr val="accent1"/>
                </a:solidFill>
              </a:rPr>
              <a:t/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 What has to be clarified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9379068" y="1937856"/>
            <a:ext cx="2187954" cy="2308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 smtClean="0">
                <a:solidFill>
                  <a:srgbClr val="44A12C"/>
                </a:solidFill>
              </a:rPr>
              <a:t>Tonality</a:t>
            </a:r>
            <a:r>
              <a:rPr lang="de-DE" sz="1200" b="1" u="sng" dirty="0">
                <a:solidFill>
                  <a:srgbClr val="44A12C"/>
                </a:solidFill>
              </a:rPr>
              <a:t/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 What kind of pictures and slogans do visualize the story in an emotional manner &gt;&gt;</a:t>
            </a: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1948DB4B-30AD-4B6E-BDD8-A31613D0E2D7}"/>
              </a:ext>
            </a:extLst>
          </p:cNvPr>
          <p:cNvSpPr/>
          <p:nvPr/>
        </p:nvSpPr>
        <p:spPr>
          <a:xfrm>
            <a:off x="9380465" y="4246758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smtClean="0">
                <a:solidFill>
                  <a:schemeClr val="accent1"/>
                </a:solidFill>
              </a:rPr>
              <a:t>Channels</a:t>
            </a:r>
            <a:br>
              <a:rPr lang="de-DE" sz="1200" b="1" u="sng" dirty="0" smtClean="0">
                <a:solidFill>
                  <a:schemeClr val="accent1"/>
                </a:solidFill>
              </a:rPr>
            </a:br>
            <a:r>
              <a:rPr lang="en-US" sz="1000" i="1" dirty="0" smtClean="0">
                <a:solidFill>
                  <a:schemeClr val="tx1"/>
                </a:solidFill>
              </a:rPr>
              <a:t>&lt;&lt; How to publish the story &gt;&gt;</a:t>
            </a: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Video, </a:t>
            </a:r>
            <a:r>
              <a:rPr lang="en-US" sz="1000" b="1" i="1" u="sng" dirty="0" err="1" smtClean="0">
                <a:solidFill>
                  <a:schemeClr val="tx1"/>
                </a:solidFill>
              </a:rPr>
              <a:t>Youtube</a:t>
            </a:r>
            <a:endParaRPr lang="en-US" sz="1000" b="1" i="1" u="sng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Short version or teasing on </a:t>
            </a:r>
            <a:r>
              <a:rPr lang="en-US" sz="1000" b="1" i="1" u="sng" dirty="0" err="1" smtClean="0">
                <a:solidFill>
                  <a:schemeClr val="tx1"/>
                </a:solidFill>
              </a:rPr>
              <a:t>facebook</a:t>
            </a:r>
            <a:endParaRPr lang="en-US" sz="1000" b="1" i="1" u="sng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000" b="1" i="1" u="sng" dirty="0" smtClean="0">
                <a:solidFill>
                  <a:schemeClr val="tx1"/>
                </a:solidFill>
              </a:rPr>
              <a:t>Possibility to publish on manufacturers website and also on Next Farming websites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C61619-8871-410A-BF99-CDCEEC4C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marketing activities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A54F12A-56EB-4D9B-BF3E-F9F641D37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356350"/>
            <a:ext cx="9133760" cy="365125"/>
          </a:xfrm>
        </p:spPr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58491"/>
              </p:ext>
            </p:extLst>
          </p:nvPr>
        </p:nvGraphicFramePr>
        <p:xfrm>
          <a:off x="523876" y="2203026"/>
          <a:ext cx="1122659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6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5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8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action</a:t>
                      </a:r>
                      <a:r>
                        <a:rPr lang="de-DE" sz="1400" baseline="0" dirty="0" smtClean="0"/>
                        <a:t> item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who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together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with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until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please</a:t>
            </a:r>
            <a:r>
              <a:rPr lang="de-DE" dirty="0" smtClean="0"/>
              <a:t> do not </a:t>
            </a:r>
            <a:r>
              <a:rPr lang="de-DE" dirty="0" err="1" smtClean="0"/>
              <a:t>hesitate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>
          <a:xfrm>
            <a:off x="628649" y="3090747"/>
            <a:ext cx="5277298" cy="1592030"/>
          </a:xfrm>
        </p:spPr>
        <p:txBody>
          <a:bodyPr/>
          <a:lstStyle/>
          <a:p>
            <a:r>
              <a:rPr lang="de-DE" dirty="0"/>
              <a:t>Dr. Helmut </a:t>
            </a:r>
            <a:r>
              <a:rPr lang="de-DE" dirty="0" err="1"/>
              <a:t>Stoeberl</a:t>
            </a:r>
            <a:r>
              <a:rPr lang="de-DE" dirty="0"/>
              <a:t> (</a:t>
            </a:r>
            <a:r>
              <a:rPr lang="de-DE" dirty="0" err="1"/>
              <a:t>Ph.D</a:t>
            </a:r>
            <a:r>
              <a:rPr lang="de-DE" dirty="0"/>
              <a:t>.)</a:t>
            </a:r>
          </a:p>
          <a:p>
            <a:r>
              <a:rPr lang="de-DE" dirty="0"/>
              <a:t>Head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Marketing</a:t>
            </a:r>
          </a:p>
          <a:p>
            <a:r>
              <a:rPr lang="de-DE" dirty="0" smtClean="0"/>
              <a:t>FarmFacts GmbH </a:t>
            </a:r>
            <a:endParaRPr lang="de-DE" dirty="0"/>
          </a:p>
          <a:p>
            <a:endParaRPr lang="de-DE" dirty="0"/>
          </a:p>
          <a:p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/>
              <a:t>+49 175 7734351</a:t>
            </a:r>
          </a:p>
          <a:p>
            <a:r>
              <a:rPr lang="de-DE" dirty="0" smtClean="0"/>
              <a:t>helmut.stoeberl@farmfacts.de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21559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NEXT Farm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93C11F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Breitbild</PresentationFormat>
  <Paragraphs>89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Akzidenz-Grotesk Next</vt:lpstr>
      <vt:lpstr>Arial</vt:lpstr>
      <vt:lpstr>Arial Regular</vt:lpstr>
      <vt:lpstr>Systemschrift</vt:lpstr>
      <vt:lpstr>Wingdings</vt:lpstr>
      <vt:lpstr>Benutzerdefiniertes Design</vt:lpstr>
      <vt:lpstr>Developing your NEXT Machine Management story</vt:lpstr>
      <vt:lpstr>Story name: get an effective operational management of your farm !</vt:lpstr>
      <vt:lpstr>Story name: get an effective operational management of your farm !</vt:lpstr>
      <vt:lpstr>Story name: get an effective operational management of your farm !</vt:lpstr>
      <vt:lpstr>Story name:</vt:lpstr>
      <vt:lpstr>Overview of marketing activities</vt:lpstr>
      <vt:lpstr>POC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Alex Wiener</cp:lastModifiedBy>
  <cp:revision>123</cp:revision>
  <dcterms:created xsi:type="dcterms:W3CDTF">2018-05-18T09:58:35Z</dcterms:created>
  <dcterms:modified xsi:type="dcterms:W3CDTF">2020-04-17T11:27:42Z</dcterms:modified>
</cp:coreProperties>
</file>